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22" r:id="rId3"/>
    <p:sldId id="324" r:id="rId4"/>
    <p:sldId id="325" r:id="rId5"/>
    <p:sldId id="323" r:id="rId6"/>
    <p:sldId id="333" r:id="rId7"/>
    <p:sldId id="315" r:id="rId8"/>
    <p:sldId id="317" r:id="rId9"/>
    <p:sldId id="331" r:id="rId10"/>
    <p:sldId id="33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600" autoAdjust="0"/>
  </p:normalViewPr>
  <p:slideViewPr>
    <p:cSldViewPr>
      <p:cViewPr>
        <p:scale>
          <a:sx n="85" d="100"/>
          <a:sy n="85" d="100"/>
        </p:scale>
        <p:origin x="-189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okjaampl:Downloads:MPS%20Aggregate%20(5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okjaampl:Downloads:agregat%20investasi%20sanitasi%202015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okjaampl:Downloads:agregat%20investasi%20sanitasi%202015.xlsx" TargetMode="External"/><Relationship Id="rId2" Type="http://schemas.openxmlformats.org/officeDocument/2006/relationships/chartUserShapes" Target="../drawings/drawing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okjaampl:Downloads:agregat%20investasi%20sanitasi%2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Workbook48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Sheet1!$B$4</c:f>
              <c:strCache>
                <c:ptCount val="1"/>
                <c:pt idx="0">
                  <c:v>BPS</c:v>
                </c:pt>
              </c:strCache>
            </c:strRef>
          </c:tx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Sheet1!$A$5:$A$7</c:f>
              <c:strCache>
                <c:ptCount val="3"/>
                <c:pt idx="0">
                  <c:v>80-100</c:v>
                </c:pt>
                <c:pt idx="1">
                  <c:v>60-80</c:v>
                </c:pt>
                <c:pt idx="2">
                  <c:v>&lt;60</c:v>
                </c:pt>
              </c:strCache>
            </c:strRef>
          </c:cat>
          <c:val>
            <c:numRef>
              <c:f>Sheet1!$C$5:$C$7</c:f>
              <c:numCache>
                <c:formatCode>0%</c:formatCode>
                <c:ptCount val="3"/>
                <c:pt idx="0">
                  <c:v>0.581632653061225</c:v>
                </c:pt>
                <c:pt idx="1">
                  <c:v>0.112244897959184</c:v>
                </c:pt>
                <c:pt idx="2">
                  <c:v>0.306122448979592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n-US" sz="1400" b="0"/>
              <a:t>Rp  </a:t>
            </a:r>
          </a:p>
        </c:rich>
      </c:tx>
      <c:layout>
        <c:manualLayout>
          <c:xMode val="edge"/>
          <c:yMode val="edge"/>
          <c:x val="0.0162965879265092"/>
          <c:y val="0.0015473786930479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614942038495188"/>
          <c:y val="0.0508545326065011"/>
          <c:w val="0.920450240594926"/>
          <c:h val="0.8557838683626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barat!$C$89</c:f>
              <c:strCache>
                <c:ptCount val="1"/>
                <c:pt idx="0">
                  <c:v>Total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/>
                      <a:t>1,2 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4,7</a:t>
                    </a:r>
                    <a:r>
                      <a:rPr lang="en-US" baseline="0"/>
                      <a:t> 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1,5</a:t>
                    </a:r>
                    <a:r>
                      <a:rPr lang="en-US" baseline="0"/>
                      <a:t> 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aseline="0"/>
                      <a:t>486 M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1,2</a:t>
                    </a:r>
                    <a:r>
                      <a:rPr lang="en-US" baseline="0"/>
                      <a:t> 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en-US" baseline="0"/>
                      <a:t> 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628</a:t>
                    </a:r>
                    <a:r>
                      <a:rPr lang="en-US" baseline="0"/>
                      <a:t> </a:t>
                    </a:r>
                    <a:r>
                      <a:rPr lang="en-US"/>
                      <a:t>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1,1 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aseline="0"/>
                      <a:t>23,9 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1,8</a:t>
                    </a:r>
                    <a:r>
                      <a:rPr lang="en-US" baseline="0"/>
                      <a:t> 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baseline="0"/>
                      <a:t>5,6 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1,97</a:t>
                    </a:r>
                    <a:r>
                      <a:rPr lang="en-US" baseline="0"/>
                      <a:t> 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/>
                      <a:t>922 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/>
                      <a:t>785 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barat!$A$90:$B$103</c:f>
              <c:multiLvlStrCache>
                <c:ptCount val="14"/>
                <c:lvl>
                  <c:pt idx="0">
                    <c:v>Banten</c:v>
                  </c:pt>
                  <c:pt idx="1">
                    <c:v>Jabar</c:v>
                  </c:pt>
                  <c:pt idx="2">
                    <c:v>Sumsel</c:v>
                  </c:pt>
                  <c:pt idx="3">
                    <c:v>Bengkulu</c:v>
                  </c:pt>
                  <c:pt idx="4">
                    <c:v>Lampung</c:v>
                  </c:pt>
                  <c:pt idx="5">
                    <c:v>Jambi</c:v>
                  </c:pt>
                  <c:pt idx="6">
                    <c:v>Babel</c:v>
                  </c:pt>
                  <c:pt idx="7">
                    <c:v>Aceh</c:v>
                  </c:pt>
                  <c:pt idx="8">
                    <c:v>Jateng</c:v>
                  </c:pt>
                  <c:pt idx="9">
                    <c:v>Sumbar</c:v>
                  </c:pt>
                  <c:pt idx="10">
                    <c:v>Jatim</c:v>
                  </c:pt>
                  <c:pt idx="11">
                    <c:v>NTB</c:v>
                  </c:pt>
                  <c:pt idx="12">
                    <c:v>DIY</c:v>
                  </c:pt>
                  <c:pt idx="13">
                    <c:v>Sumut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</c:lvl>
              </c:multiLvlStrCache>
            </c:multiLvlStrRef>
          </c:cat>
          <c:val>
            <c:numRef>
              <c:f>barat!$C$90:$C$103</c:f>
              <c:numCache>
                <c:formatCode>#,##0</c:formatCode>
                <c:ptCount val="14"/>
                <c:pt idx="0">
                  <c:v>1204.0</c:v>
                </c:pt>
                <c:pt idx="1">
                  <c:v>4698.0</c:v>
                </c:pt>
                <c:pt idx="2">
                  <c:v>1476.0</c:v>
                </c:pt>
                <c:pt idx="3">
                  <c:v>486.0</c:v>
                </c:pt>
                <c:pt idx="4">
                  <c:v>1234.0</c:v>
                </c:pt>
                <c:pt idx="5">
                  <c:v>1003.0</c:v>
                </c:pt>
                <c:pt idx="6">
                  <c:v>628.0</c:v>
                </c:pt>
                <c:pt idx="7">
                  <c:v>1134.0</c:v>
                </c:pt>
                <c:pt idx="8">
                  <c:v>23897.0</c:v>
                </c:pt>
                <c:pt idx="9">
                  <c:v>1802.0</c:v>
                </c:pt>
                <c:pt idx="10">
                  <c:v>5652.0</c:v>
                </c:pt>
                <c:pt idx="11">
                  <c:v>1966.0</c:v>
                </c:pt>
                <c:pt idx="12">
                  <c:v>922.0</c:v>
                </c:pt>
                <c:pt idx="13">
                  <c:v>785.0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2134164824"/>
        <c:axId val="-2134161768"/>
      </c:barChart>
      <c:catAx>
        <c:axId val="-2134164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34161768"/>
        <c:crosses val="autoZero"/>
        <c:auto val="1"/>
        <c:lblAlgn val="ctr"/>
        <c:lblOffset val="100"/>
        <c:noMultiLvlLbl val="0"/>
      </c:catAx>
      <c:valAx>
        <c:axId val="-21341617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34164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"/>
          <c:y val="0.0"/>
          <c:w val="0.993533746426027"/>
          <c:h val="1.0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300"/>
                      <a:t> APBN</a:t>
                    </a:r>
                  </a:p>
                  <a:p>
                    <a:r>
                      <a:rPr lang="en-US" sz="1300"/>
                      <a:t>17,48%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300"/>
                      <a:t> APBD</a:t>
                    </a:r>
                    <a:r>
                      <a:rPr lang="en-US" sz="1300" baseline="0"/>
                      <a:t> Provinsi</a:t>
                    </a:r>
                  </a:p>
                  <a:p>
                    <a:r>
                      <a:rPr lang="en-US" sz="1300" baseline="0"/>
                      <a:t>2,38%</a:t>
                    </a:r>
                    <a:r>
                      <a:rPr lang="en-US" sz="130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300" dirty="0"/>
                      <a:t> APBD</a:t>
                    </a:r>
                    <a:r>
                      <a:rPr lang="en-US" sz="1300" baseline="0" dirty="0"/>
                      <a:t> </a:t>
                    </a:r>
                    <a:r>
                      <a:rPr lang="en-US" sz="1300" baseline="0" dirty="0" err="1" smtClean="0"/>
                      <a:t>Kab</a:t>
                    </a:r>
                    <a:r>
                      <a:rPr lang="en-US" sz="1300" baseline="0" dirty="0"/>
                      <a:t>/</a:t>
                    </a:r>
                    <a:r>
                      <a:rPr lang="en-US" sz="1300" baseline="0" dirty="0" smtClean="0"/>
                      <a:t>Kota </a:t>
                    </a:r>
                    <a:endParaRPr lang="en-US" sz="1300" baseline="0" dirty="0"/>
                  </a:p>
                  <a:p>
                    <a:r>
                      <a:rPr lang="en-US" sz="1300" baseline="0" dirty="0"/>
                      <a:t>74,67%</a:t>
                    </a:r>
                    <a:r>
                      <a:rPr lang="en-US" sz="1300" dirty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300"/>
                      <a:t> Masyarakat</a:t>
                    </a:r>
                  </a:p>
                  <a:p>
                    <a:r>
                      <a:rPr lang="en-US" sz="1300"/>
                      <a:t>0,05%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300"/>
                      <a:t> PPP</a:t>
                    </a:r>
                    <a:r>
                      <a:rPr lang="en-US" sz="1300" baseline="0"/>
                      <a:t> 5,42%</a:t>
                    </a:r>
                    <a:r>
                      <a:rPr lang="en-US" sz="130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'tabel '!$B$17:$B$21</c:f>
              <c:strCache>
                <c:ptCount val="5"/>
                <c:pt idx="0">
                  <c:v>APBN</c:v>
                </c:pt>
                <c:pt idx="1">
                  <c:v>APBD Provinsi</c:v>
                </c:pt>
                <c:pt idx="2">
                  <c:v>APBD Kab / Kota</c:v>
                </c:pt>
                <c:pt idx="3">
                  <c:v>Kontribusi Masyarakat</c:v>
                </c:pt>
                <c:pt idx="4">
                  <c:v>Public Private Partnership</c:v>
                </c:pt>
              </c:strCache>
            </c:strRef>
          </c:cat>
          <c:val>
            <c:numRef>
              <c:f>'tabel '!$C$17:$C$21</c:f>
              <c:numCache>
                <c:formatCode>_(* #,##0_);_(* \(#,##0\);_(* "-"_);_(@_)</c:formatCode>
                <c:ptCount val="5"/>
                <c:pt idx="0">
                  <c:v>3.29725798997E11</c:v>
                </c:pt>
                <c:pt idx="1">
                  <c:v>4.488485453E10</c:v>
                </c:pt>
                <c:pt idx="2">
                  <c:v>1.408528920417E12</c:v>
                </c:pt>
                <c:pt idx="3">
                  <c:v>9.251621E8</c:v>
                </c:pt>
                <c:pt idx="4">
                  <c:v>1.02205312118E11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0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59204789484"/>
          <c:y val="0.0677389449125877"/>
          <c:w val="0.704544803800351"/>
          <c:h val="0.8224693788276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subsektor!$B$12</c:f>
              <c:strCache>
                <c:ptCount val="1"/>
                <c:pt idx="0">
                  <c:v>Air Minum</c:v>
                </c:pt>
              </c:strCache>
            </c:strRef>
          </c:tx>
          <c:invertIfNegative val="0"/>
          <c:cat>
            <c:numRef>
              <c:f>subsektor!$C$11:$H$11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subsektor!$C$12:$H$12</c:f>
              <c:numCache>
                <c:formatCode>_(* #,##0_);_(* \(#,##0\);_(* "-"_);_(@_)</c:formatCode>
                <c:ptCount val="6"/>
                <c:pt idx="0">
                  <c:v>1.2829405879E10</c:v>
                </c:pt>
                <c:pt idx="1">
                  <c:v>5.6962049303E10</c:v>
                </c:pt>
                <c:pt idx="2">
                  <c:v>1.01111754392E11</c:v>
                </c:pt>
                <c:pt idx="3">
                  <c:v>2.03014087472E11</c:v>
                </c:pt>
                <c:pt idx="4">
                  <c:v>8.0421194E10</c:v>
                </c:pt>
                <c:pt idx="5">
                  <c:v>7.2507296745E10</c:v>
                </c:pt>
              </c:numCache>
            </c:numRef>
          </c:val>
        </c:ser>
        <c:ser>
          <c:idx val="1"/>
          <c:order val="1"/>
          <c:tx>
            <c:strRef>
              <c:f>subsektor!$B$13</c:f>
              <c:strCache>
                <c:ptCount val="1"/>
                <c:pt idx="0">
                  <c:v>Air Limbah</c:v>
                </c:pt>
              </c:strCache>
            </c:strRef>
          </c:tx>
          <c:invertIfNegative val="0"/>
          <c:cat>
            <c:numRef>
              <c:f>subsektor!$C$11:$H$11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subsektor!$C$13:$H$13</c:f>
              <c:numCache>
                <c:formatCode>_(* #,##0_);_(* \(#,##0\);_(* "-"_);_(@_)</c:formatCode>
                <c:ptCount val="6"/>
                <c:pt idx="0">
                  <c:v>1.4919169297E10</c:v>
                </c:pt>
                <c:pt idx="1">
                  <c:v>1.9964306213E10</c:v>
                </c:pt>
                <c:pt idx="2">
                  <c:v>9.440025482E10</c:v>
                </c:pt>
                <c:pt idx="3">
                  <c:v>1.61608641085E11</c:v>
                </c:pt>
                <c:pt idx="4">
                  <c:v>1.36570101995E11</c:v>
                </c:pt>
                <c:pt idx="5">
                  <c:v>1.2612956E10</c:v>
                </c:pt>
              </c:numCache>
            </c:numRef>
          </c:val>
        </c:ser>
        <c:ser>
          <c:idx val="2"/>
          <c:order val="2"/>
          <c:tx>
            <c:strRef>
              <c:f>subsektor!$B$14</c:f>
              <c:strCache>
                <c:ptCount val="1"/>
                <c:pt idx="0">
                  <c:v>Persampahan</c:v>
                </c:pt>
              </c:strCache>
            </c:strRef>
          </c:tx>
          <c:invertIfNegative val="0"/>
          <c:cat>
            <c:numRef>
              <c:f>subsektor!$C$11:$H$11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subsektor!$C$14:$H$14</c:f>
              <c:numCache>
                <c:formatCode>_(* #,##0_);_(* \(#,##0\);_(* "-"_);_(@_)</c:formatCode>
                <c:ptCount val="6"/>
                <c:pt idx="0">
                  <c:v>6.0705166321E10</c:v>
                </c:pt>
                <c:pt idx="1">
                  <c:v>8.0536116161E10</c:v>
                </c:pt>
                <c:pt idx="2">
                  <c:v>1.34660552131E11</c:v>
                </c:pt>
                <c:pt idx="3">
                  <c:v>2.34314577178E11</c:v>
                </c:pt>
                <c:pt idx="4">
                  <c:v>5.4944251067E10</c:v>
                </c:pt>
                <c:pt idx="5">
                  <c:v>4.1661108E10</c:v>
                </c:pt>
              </c:numCache>
            </c:numRef>
          </c:val>
        </c:ser>
        <c:ser>
          <c:idx val="3"/>
          <c:order val="3"/>
          <c:tx>
            <c:strRef>
              <c:f>subsektor!$B$15</c:f>
              <c:strCache>
                <c:ptCount val="1"/>
                <c:pt idx="0">
                  <c:v>Drainase</c:v>
                </c:pt>
              </c:strCache>
            </c:strRef>
          </c:tx>
          <c:invertIfNegative val="0"/>
          <c:cat>
            <c:numRef>
              <c:f>subsektor!$C$11:$H$11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subsektor!$C$15:$H$15</c:f>
              <c:numCache>
                <c:formatCode>_(* #,##0_);_(* \(#,##0\);_(* "-"_);_(@_)</c:formatCode>
                <c:ptCount val="6"/>
                <c:pt idx="0">
                  <c:v>4.1336110113E10</c:v>
                </c:pt>
                <c:pt idx="1">
                  <c:v>4.5129842272E10</c:v>
                </c:pt>
                <c:pt idx="2">
                  <c:v>1.15079683993E11</c:v>
                </c:pt>
                <c:pt idx="3">
                  <c:v>3.07091988572E11</c:v>
                </c:pt>
                <c:pt idx="4">
                  <c:v>2.6368913176E10</c:v>
                </c:pt>
                <c:pt idx="5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subsektor!$B$16</c:f>
              <c:strCache>
                <c:ptCount val="1"/>
                <c:pt idx="0">
                  <c:v>PHBS/Prohisan</c:v>
                </c:pt>
              </c:strCache>
            </c:strRef>
          </c:tx>
          <c:invertIfNegative val="0"/>
          <c:cat>
            <c:numRef>
              <c:f>subsektor!$C$11:$H$11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subsektor!$C$16:$H$16</c:f>
              <c:numCache>
                <c:formatCode>_(* #,##0_);_(* \(#,##0\);_(* "-"_);_(@_)</c:formatCode>
                <c:ptCount val="6"/>
                <c:pt idx="0">
                  <c:v>5.293425E8</c:v>
                </c:pt>
                <c:pt idx="1">
                  <c:v>5.1409875E8</c:v>
                </c:pt>
                <c:pt idx="2">
                  <c:v>2.398084613E9</c:v>
                </c:pt>
                <c:pt idx="3">
                  <c:v>1.721400053E10</c:v>
                </c:pt>
                <c:pt idx="4">
                  <c:v>3.108994E9</c:v>
                </c:pt>
                <c:pt idx="5">
                  <c:v>3.3701155E9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33975624"/>
        <c:axId val="-2133972472"/>
      </c:barChart>
      <c:catAx>
        <c:axId val="-2133975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-2133972472"/>
        <c:crosses val="autoZero"/>
        <c:auto val="1"/>
        <c:lblAlgn val="ctr"/>
        <c:lblOffset val="100"/>
        <c:noMultiLvlLbl val="0"/>
      </c:catAx>
      <c:valAx>
        <c:axId val="-2133972472"/>
        <c:scaling>
          <c:orientation val="minMax"/>
        </c:scaling>
        <c:delete val="0"/>
        <c:axPos val="l"/>
        <c:majorGridlines/>
        <c:numFmt formatCode="_(* #,##0_);_(* \(#,##0\);_(* &quot;-&quot;_);_(@_)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-2133975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6932779235929"/>
          <c:y val="0.0660761154855643"/>
          <c:w val="0.140580489938758"/>
          <c:h val="0.263403324584427"/>
        </c:manualLayout>
      </c:layout>
      <c:overlay val="0"/>
      <c:txPr>
        <a:bodyPr/>
        <a:lstStyle/>
        <a:p>
          <a:pPr>
            <a:defRPr sz="13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'apbd provinsi'!$B$34</c:f>
              <c:strCache>
                <c:ptCount val="1"/>
                <c:pt idx="0">
                  <c:v>Rencana Investasi</c:v>
                </c:pt>
              </c:strCache>
            </c:strRef>
          </c:tx>
          <c:invertIfNegative val="0"/>
          <c:cat>
            <c:numRef>
              <c:f>'apbd provinsi'!$C$33:$H$33</c:f>
              <c:numCache>
                <c:formatCode>0</c:formatCode>
                <c:ptCount val="6"/>
                <c:pt idx="0">
                  <c:v>2011.0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'apbd provinsi'!$C$34:$H$34</c:f>
              <c:numCache>
                <c:formatCode>#,##0</c:formatCode>
                <c:ptCount val="6"/>
                <c:pt idx="0">
                  <c:v>6594.825</c:v>
                </c:pt>
                <c:pt idx="1">
                  <c:v>768.198</c:v>
                </c:pt>
                <c:pt idx="2">
                  <c:v>80621.751</c:v>
                </c:pt>
                <c:pt idx="3">
                  <c:v>54456.55985</c:v>
                </c:pt>
                <c:pt idx="4">
                  <c:v>41662.139</c:v>
                </c:pt>
                <c:pt idx="5">
                  <c:v>24282.0</c:v>
                </c:pt>
              </c:numCache>
            </c:numRef>
          </c:val>
        </c:ser>
        <c:ser>
          <c:idx val="1"/>
          <c:order val="1"/>
          <c:tx>
            <c:strRef>
              <c:f>'apbd provinsi'!$B$35</c:f>
              <c:strCache>
                <c:ptCount val="1"/>
                <c:pt idx="0">
                  <c:v>Alokasi DPA</c:v>
                </c:pt>
              </c:strCache>
            </c:strRef>
          </c:tx>
          <c:invertIfNegative val="0"/>
          <c:cat>
            <c:numRef>
              <c:f>'apbd provinsi'!$C$33:$H$33</c:f>
              <c:numCache>
                <c:formatCode>0</c:formatCode>
                <c:ptCount val="6"/>
                <c:pt idx="0">
                  <c:v>2011.0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'apbd provinsi'!$C$35:$H$35</c:f>
              <c:numCache>
                <c:formatCode>#,##0</c:formatCode>
                <c:ptCount val="6"/>
                <c:pt idx="0">
                  <c:v>6594.825</c:v>
                </c:pt>
                <c:pt idx="1">
                  <c:v>418.198</c:v>
                </c:pt>
                <c:pt idx="2">
                  <c:v>23693.751</c:v>
                </c:pt>
                <c:pt idx="3">
                  <c:v>23017.891</c:v>
                </c:pt>
                <c:pt idx="4">
                  <c:v>26221.5857</c:v>
                </c:pt>
                <c:pt idx="5">
                  <c:v>23982.0</c:v>
                </c:pt>
              </c:numCache>
            </c:numRef>
          </c:val>
        </c:ser>
        <c:ser>
          <c:idx val="2"/>
          <c:order val="2"/>
          <c:tx>
            <c:strRef>
              <c:f>'apbd provinsi'!$B$36</c:f>
              <c:strCache>
                <c:ptCount val="1"/>
                <c:pt idx="0">
                  <c:v>Realisasi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/>
                      <a:t>1,549 M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/>
                      <a:t>155 M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/>
                      <a:t>15,626 M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/>
                      <a:t>15,475 M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/>
                      <a:t>12,080 M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'apbd provinsi'!$C$33:$H$33</c:f>
              <c:numCache>
                <c:formatCode>0</c:formatCode>
                <c:ptCount val="6"/>
                <c:pt idx="0">
                  <c:v>2011.0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'apbd provinsi'!$C$36:$H$36</c:f>
              <c:numCache>
                <c:formatCode>#,##0</c:formatCode>
                <c:ptCount val="6"/>
                <c:pt idx="0">
                  <c:v>1548.85393</c:v>
                </c:pt>
                <c:pt idx="1">
                  <c:v>154.665</c:v>
                </c:pt>
                <c:pt idx="2">
                  <c:v>15625.9261</c:v>
                </c:pt>
                <c:pt idx="3">
                  <c:v>15475.331</c:v>
                </c:pt>
                <c:pt idx="4">
                  <c:v>12080.0785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897720"/>
        <c:axId val="-2133894712"/>
      </c:barChart>
      <c:catAx>
        <c:axId val="-213389772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-2133894712"/>
        <c:crosses val="autoZero"/>
        <c:auto val="1"/>
        <c:lblAlgn val="ctr"/>
        <c:lblOffset val="100"/>
        <c:noMultiLvlLbl val="0"/>
      </c:catAx>
      <c:valAx>
        <c:axId val="-21338947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33897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1604771418498"/>
          <c:y val="0.0552762975335154"/>
          <c:w val="0.173088494535198"/>
          <c:h val="0.22951456825472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Sheet1!$B$4</c:f>
              <c:strCache>
                <c:ptCount val="1"/>
                <c:pt idx="0">
                  <c:v>BPS</c:v>
                </c:pt>
              </c:strCache>
            </c:strRef>
          </c:tx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Sheet1!$A$5:$A$7</c:f>
              <c:strCache>
                <c:ptCount val="3"/>
                <c:pt idx="0">
                  <c:v>80-100</c:v>
                </c:pt>
                <c:pt idx="1">
                  <c:v>60-80</c:v>
                </c:pt>
                <c:pt idx="2">
                  <c:v>&lt;60</c:v>
                </c:pt>
              </c:strCache>
            </c:strRef>
          </c:cat>
          <c:val>
            <c:numRef>
              <c:f>Sheet1!$C$10:$C$12</c:f>
              <c:numCache>
                <c:formatCode>0%</c:formatCode>
                <c:ptCount val="3"/>
                <c:pt idx="0">
                  <c:v>0.813008130081301</c:v>
                </c:pt>
                <c:pt idx="1">
                  <c:v>0.0975609756097561</c:v>
                </c:pt>
                <c:pt idx="2">
                  <c:v>0.0894308943089431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Sheet1!$B$4</c:f>
              <c:strCache>
                <c:ptCount val="1"/>
                <c:pt idx="0">
                  <c:v>BPS</c:v>
                </c:pt>
              </c:strCache>
            </c:strRef>
          </c:tx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Sheet1!$A$5:$A$7</c:f>
              <c:strCache>
                <c:ptCount val="3"/>
                <c:pt idx="0">
                  <c:v>80-100</c:v>
                </c:pt>
                <c:pt idx="1">
                  <c:v>60-80</c:v>
                </c:pt>
                <c:pt idx="2">
                  <c:v>&lt;60</c:v>
                </c:pt>
              </c:strCache>
            </c:strRef>
          </c:cat>
          <c:val>
            <c:numRef>
              <c:f>Sheet1!$C$16:$C$18</c:f>
              <c:numCache>
                <c:formatCode>0%</c:formatCode>
                <c:ptCount val="3"/>
                <c:pt idx="0">
                  <c:v>0.75</c:v>
                </c:pt>
                <c:pt idx="1">
                  <c:v>0.0833333333333333</c:v>
                </c:pt>
                <c:pt idx="2">
                  <c:v>0.166666666666667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Sheet1!$B$4</c:f>
              <c:strCache>
                <c:ptCount val="1"/>
                <c:pt idx="0">
                  <c:v>BPS</c:v>
                </c:pt>
              </c:strCache>
            </c:strRef>
          </c:tx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Sheet1!$A$5:$A$7</c:f>
              <c:strCache>
                <c:ptCount val="3"/>
                <c:pt idx="0">
                  <c:v>80-100</c:v>
                </c:pt>
                <c:pt idx="1">
                  <c:v>60-80</c:v>
                </c:pt>
                <c:pt idx="2">
                  <c:v>&lt;60</c:v>
                </c:pt>
              </c:strCache>
            </c:strRef>
          </c:cat>
          <c:val>
            <c:numRef>
              <c:f>Sheet1!$E$5:$E$7</c:f>
              <c:numCache>
                <c:formatCode>0%</c:formatCode>
                <c:ptCount val="3"/>
                <c:pt idx="0">
                  <c:v>0.326530612244898</c:v>
                </c:pt>
                <c:pt idx="1">
                  <c:v>0.0306122448979592</c:v>
                </c:pt>
                <c:pt idx="2">
                  <c:v>0.642857142857143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1"/>
          <c:order val="1"/>
          <c:tx>
            <c:strRef>
              <c:f>Sheet1!$B$4</c:f>
              <c:strCache>
                <c:ptCount val="1"/>
                <c:pt idx="0">
                  <c:v>BPS</c:v>
                </c:pt>
              </c:strCache>
            </c:strRef>
          </c:tx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Sheet1!$A$5:$A$7</c:f>
              <c:strCache>
                <c:ptCount val="3"/>
                <c:pt idx="0">
                  <c:v>80-100</c:v>
                </c:pt>
                <c:pt idx="1">
                  <c:v>60-80</c:v>
                </c:pt>
                <c:pt idx="2">
                  <c:v>&lt;60</c:v>
                </c:pt>
              </c:strCache>
            </c:strRef>
          </c:cat>
          <c:val>
            <c:numRef>
              <c:f>Sheet1!$E$10:$E$12</c:f>
              <c:numCache>
                <c:formatCode>0%</c:formatCode>
                <c:ptCount val="3"/>
                <c:pt idx="0">
                  <c:v>0.544715447154472</c:v>
                </c:pt>
                <c:pt idx="1">
                  <c:v>0.0650406504065041</c:v>
                </c:pt>
                <c:pt idx="2">
                  <c:v>0.390243902439024</c:v>
                </c:pt>
              </c:numCache>
            </c:numRef>
          </c:val>
        </c:ser>
        <c:ser>
          <c:idx val="0"/>
          <c:order val="0"/>
          <c:tx>
            <c:strRef>
              <c:f>Sheet1!$B$4</c:f>
              <c:strCache>
                <c:ptCount val="1"/>
                <c:pt idx="0">
                  <c:v>BPS</c:v>
                </c:pt>
              </c:strCache>
            </c:strRef>
          </c:tx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Sheet1!$A$5:$A$7</c:f>
              <c:strCache>
                <c:ptCount val="3"/>
                <c:pt idx="0">
                  <c:v>80-100</c:v>
                </c:pt>
                <c:pt idx="1">
                  <c:v>60-80</c:v>
                </c:pt>
                <c:pt idx="2">
                  <c:v>&lt;60</c:v>
                </c:pt>
              </c:strCache>
            </c:strRef>
          </c:cat>
          <c:val>
            <c:numRef>
              <c:f>Sheet1!$C$10:$C$12</c:f>
              <c:numCache>
                <c:formatCode>0%</c:formatCode>
                <c:ptCount val="3"/>
                <c:pt idx="0">
                  <c:v>0.813008130081301</c:v>
                </c:pt>
                <c:pt idx="1">
                  <c:v>0.0975609756097561</c:v>
                </c:pt>
                <c:pt idx="2">
                  <c:v>0.0894308943089431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Sheet1!$B$4</c:f>
              <c:strCache>
                <c:ptCount val="1"/>
                <c:pt idx="0">
                  <c:v>BPS</c:v>
                </c:pt>
              </c:strCache>
            </c:strRef>
          </c:tx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Sheet1!$A$5:$A$7</c:f>
              <c:strCache>
                <c:ptCount val="3"/>
                <c:pt idx="0">
                  <c:v>80-100</c:v>
                </c:pt>
                <c:pt idx="1">
                  <c:v>60-80</c:v>
                </c:pt>
                <c:pt idx="2">
                  <c:v>&lt;60</c:v>
                </c:pt>
              </c:strCache>
            </c:strRef>
          </c:cat>
          <c:val>
            <c:numRef>
              <c:f>Sheet1!$E$16:$E$18</c:f>
              <c:numCache>
                <c:formatCode>0%</c:formatCode>
                <c:ptCount val="3"/>
                <c:pt idx="0">
                  <c:v>0.583333333333333</c:v>
                </c:pt>
                <c:pt idx="1">
                  <c:v>0.111111111111111</c:v>
                </c:pt>
                <c:pt idx="2">
                  <c:v>0.305555555555556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1"/>
          <c:order val="1"/>
          <c:tx>
            <c:strRef>
              <c:f>Sheet1!$B$4</c:f>
              <c:strCache>
                <c:ptCount val="1"/>
                <c:pt idx="0">
                  <c:v>BPS</c:v>
                </c:pt>
              </c:strCache>
            </c:strRef>
          </c:tx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Sheet1!$A$5:$A$7</c:f>
              <c:strCache>
                <c:ptCount val="3"/>
                <c:pt idx="0">
                  <c:v>80-100</c:v>
                </c:pt>
                <c:pt idx="1">
                  <c:v>60-80</c:v>
                </c:pt>
                <c:pt idx="2">
                  <c:v>&lt;60</c:v>
                </c:pt>
              </c:strCache>
            </c:strRef>
          </c:cat>
          <c:val>
            <c:numRef>
              <c:f>Sheet1!$G$10:$G$12</c:f>
              <c:numCache>
                <c:formatCode>0%</c:formatCode>
                <c:ptCount val="3"/>
                <c:pt idx="0">
                  <c:v>0.658536585365853</c:v>
                </c:pt>
                <c:pt idx="1">
                  <c:v>0.16260162601626</c:v>
                </c:pt>
                <c:pt idx="2">
                  <c:v>0.178861788617886</c:v>
                </c:pt>
              </c:numCache>
            </c:numRef>
          </c:val>
        </c:ser>
        <c:ser>
          <c:idx val="0"/>
          <c:order val="0"/>
          <c:tx>
            <c:strRef>
              <c:f>Sheet1!$B$4</c:f>
              <c:strCache>
                <c:ptCount val="1"/>
                <c:pt idx="0">
                  <c:v>BPS</c:v>
                </c:pt>
              </c:strCache>
            </c:strRef>
          </c:tx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Sheet1!$A$5:$A$7</c:f>
              <c:strCache>
                <c:ptCount val="3"/>
                <c:pt idx="0">
                  <c:v>80-100</c:v>
                </c:pt>
                <c:pt idx="1">
                  <c:v>60-80</c:v>
                </c:pt>
                <c:pt idx="2">
                  <c:v>&lt;60</c:v>
                </c:pt>
              </c:strCache>
            </c:strRef>
          </c:cat>
          <c:val>
            <c:numRef>
              <c:f>Sheet1!$C$10:$C$12</c:f>
              <c:numCache>
                <c:formatCode>0%</c:formatCode>
                <c:ptCount val="3"/>
                <c:pt idx="0">
                  <c:v>0.813008130081301</c:v>
                </c:pt>
                <c:pt idx="1">
                  <c:v>0.0975609756097561</c:v>
                </c:pt>
                <c:pt idx="2">
                  <c:v>0.0894308943089431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Sheet1!$B$4</c:f>
              <c:strCache>
                <c:ptCount val="1"/>
                <c:pt idx="0">
                  <c:v>BPS</c:v>
                </c:pt>
              </c:strCache>
            </c:strRef>
          </c:tx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Sheet1!$A$5:$A$7</c:f>
              <c:strCache>
                <c:ptCount val="3"/>
                <c:pt idx="0">
                  <c:v>80-100</c:v>
                </c:pt>
                <c:pt idx="1">
                  <c:v>60-80</c:v>
                </c:pt>
                <c:pt idx="2">
                  <c:v>&lt;60</c:v>
                </c:pt>
              </c:strCache>
            </c:strRef>
          </c:cat>
          <c:val>
            <c:numRef>
              <c:f>Sheet1!$G$16:$G$18</c:f>
              <c:numCache>
                <c:formatCode>0%</c:formatCode>
                <c:ptCount val="3"/>
                <c:pt idx="0">
                  <c:v>0.638888888888889</c:v>
                </c:pt>
                <c:pt idx="1">
                  <c:v>0.138888888888889</c:v>
                </c:pt>
                <c:pt idx="2">
                  <c:v>0.222222222222222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276139400570373"/>
          <c:y val="0.0441231867456078"/>
          <c:w val="0.760172726131329"/>
          <c:h val="0.955876813254392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231479471956666"/>
                  <c:y val="-0.0858894743823178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/>
                      <a:t>APBN 144.9 T</a:t>
                    </a:r>
                  </a:p>
                  <a:p>
                    <a:r>
                      <a:rPr lang="en-US" sz="1500" dirty="0"/>
                      <a:t> (53</a:t>
                    </a:r>
                    <a:r>
                      <a:rPr lang="en-US" sz="1500" dirty="0" smtClean="0"/>
                      <a:t>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5200269084012"/>
                  <c:y val="-0.1712899035211"/>
                </c:manualLayout>
              </c:layout>
              <c:tx>
                <c:rich>
                  <a:bodyPr/>
                  <a:lstStyle/>
                  <a:p>
                    <a:r>
                      <a:rPr lang="en-US" sz="1500"/>
                      <a:t>APBD Kab/Kota/Prov</a:t>
                    </a:r>
                  </a:p>
                  <a:p>
                    <a:r>
                      <a:rPr lang="en-US" sz="1500"/>
                      <a:t>55 T (20%)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500"/>
                      <a:t>Masyarakat 73.8 T (27%)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Sheet1!$B$9:$B$11</c:f>
              <c:strCache>
                <c:ptCount val="3"/>
                <c:pt idx="0">
                  <c:v>APBN</c:v>
                </c:pt>
                <c:pt idx="1">
                  <c:v>APBD Kab/Kota &amp; Provinsi</c:v>
                </c:pt>
                <c:pt idx="2">
                  <c:v>Masyarakat dll</c:v>
                </c:pt>
              </c:strCache>
            </c:strRef>
          </c:cat>
          <c:val>
            <c:numRef>
              <c:f>Sheet1!$C$9:$C$11</c:f>
              <c:numCache>
                <c:formatCode>General</c:formatCode>
                <c:ptCount val="3"/>
                <c:pt idx="0">
                  <c:v>144.9</c:v>
                </c:pt>
                <c:pt idx="1">
                  <c:v>55.0</c:v>
                </c:pt>
                <c:pt idx="2">
                  <c:v>73.8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239377253242"/>
          <c:y val="0.76301865406181"/>
          <c:w val="0.30760622746758"/>
          <c:h val="0.206724385332385"/>
        </c:manualLayout>
      </c:layout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0.66923</cdr:x>
      <cdr:y>0.38667</cdr:y>
    </cdr:from>
    <cdr:to>
      <cdr:x>0.94615</cdr:x>
      <cdr:y>0.68325</cdr:y>
    </cdr:to>
    <cdr:sp macro="" textlink="">
      <cdr:nvSpPr>
        <cdr:cNvPr id="2" name="Oval Callout 1"/>
        <cdr:cNvSpPr/>
      </cdr:nvSpPr>
      <cdr:spPr>
        <a:xfrm xmlns:a="http://schemas.openxmlformats.org/drawingml/2006/main">
          <a:off x="6629400" y="2209800"/>
          <a:ext cx="2743200" cy="1694986"/>
        </a:xfrm>
        <a:prstGeom xmlns:a="http://schemas.openxmlformats.org/drawingml/2006/main" prst="wedgeEllipseCallout">
          <a:avLst>
            <a:gd name="adj1" fmla="val -45910"/>
            <a:gd name="adj2" fmla="val 49375"/>
          </a:avLst>
        </a:prstGeom>
        <a:noFill xmlns:a="http://schemas.openxmlformats.org/drawingml/2006/main"/>
        <a:ln xmlns:a="http://schemas.openxmlformats.org/drawingml/2006/main" w="57150" cmpd="sng">
          <a:solidFill>
            <a:schemeClr val="accent3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 err="1" smtClean="0">
              <a:solidFill>
                <a:srgbClr val="000000"/>
              </a:solidFill>
            </a:rPr>
            <a:t>Tren</a:t>
          </a:r>
          <a:r>
            <a:rPr lang="en-US" sz="1800" dirty="0" smtClean="0">
              <a:solidFill>
                <a:srgbClr val="000000"/>
              </a:solidFill>
            </a:rPr>
            <a:t> </a:t>
          </a:r>
          <a:r>
            <a:rPr lang="en-US" sz="1800" dirty="0" err="1" smtClean="0">
              <a:solidFill>
                <a:srgbClr val="000000"/>
              </a:solidFill>
            </a:rPr>
            <a:t>realisasi</a:t>
          </a:r>
          <a:r>
            <a:rPr lang="en-US" sz="1800" dirty="0" smtClean="0">
              <a:solidFill>
                <a:srgbClr val="000000"/>
              </a:solidFill>
            </a:rPr>
            <a:t> </a:t>
          </a:r>
          <a:r>
            <a:rPr lang="en-US" sz="1800" dirty="0" err="1" smtClean="0">
              <a:solidFill>
                <a:srgbClr val="000000"/>
              </a:solidFill>
            </a:rPr>
            <a:t>menurun</a:t>
          </a:r>
          <a:endParaRPr lang="en-US" dirty="0" smtClean="0">
            <a:solidFill>
              <a:srgbClr val="000000"/>
            </a:solidFill>
          </a:endParaRPr>
        </a:p>
        <a:p xmlns:a="http://schemas.openxmlformats.org/drawingml/2006/main">
          <a:pPr algn="ctr"/>
          <a:r>
            <a:rPr lang="en-US" sz="1800" dirty="0" smtClean="0">
              <a:solidFill>
                <a:srgbClr val="000000"/>
              </a:solidFill>
            </a:rPr>
            <a:t>(2013-2015) </a:t>
          </a:r>
          <a:r>
            <a:rPr lang="en-US" sz="1800" dirty="0" smtClean="0">
              <a:solidFill>
                <a:srgbClr val="000000"/>
              </a:solidFill>
              <a:sym typeface="Wingdings"/>
            </a:rPr>
            <a:t></a:t>
          </a:r>
          <a:r>
            <a:rPr lang="en-US" sz="1800" dirty="0" err="1" smtClean="0">
              <a:solidFill>
                <a:srgbClr val="000000"/>
              </a:solidFill>
              <a:sym typeface="Wingdings"/>
            </a:rPr>
            <a:t>tingkat</a:t>
          </a:r>
          <a:r>
            <a:rPr lang="en-US" sz="1800" dirty="0" smtClean="0">
              <a:solidFill>
                <a:srgbClr val="000000"/>
              </a:solidFill>
              <a:sym typeface="Wingdings"/>
            </a:rPr>
            <a:t> </a:t>
          </a:r>
          <a:r>
            <a:rPr lang="en-US" sz="1800" dirty="0" err="1" smtClean="0">
              <a:solidFill>
                <a:srgbClr val="000000"/>
              </a:solidFill>
              <a:sym typeface="Wingdings"/>
            </a:rPr>
            <a:t>pengisian</a:t>
          </a:r>
          <a:r>
            <a:rPr lang="en-US" sz="1800" dirty="0" smtClean="0">
              <a:solidFill>
                <a:srgbClr val="000000"/>
              </a:solidFill>
              <a:sym typeface="Wingdings"/>
            </a:rPr>
            <a:t> </a:t>
          </a:r>
          <a:r>
            <a:rPr lang="en-US" sz="1800" dirty="0" err="1" smtClean="0">
              <a:solidFill>
                <a:srgbClr val="000000"/>
              </a:solidFill>
              <a:sym typeface="Wingdings"/>
            </a:rPr>
            <a:t>nawasis</a:t>
          </a:r>
          <a:r>
            <a:rPr lang="en-US" sz="1800" dirty="0" smtClean="0">
              <a:solidFill>
                <a:srgbClr val="000000"/>
              </a:solidFill>
              <a:sym typeface="Wingdings"/>
            </a:rPr>
            <a:t> </a:t>
          </a:r>
          <a:r>
            <a:rPr lang="en-US" sz="1800" dirty="0" err="1" smtClean="0">
              <a:solidFill>
                <a:srgbClr val="000000"/>
              </a:solidFill>
              <a:sym typeface="Wingdings"/>
            </a:rPr>
            <a:t>menurun</a:t>
          </a:r>
          <a:endParaRPr lang="en-US" sz="1800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BF2EF-F0FF-4BD6-9898-49148474E1A0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55008-534D-4647-902D-A0D0C6F75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55008-534D-4647-902D-A0D0C6F758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4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29823-4535-4AEA-9465-5CE50D90D7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43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29823-4535-4AEA-9465-5CE50D90D7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4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6C3F-1ED4-4C37-AA9E-0C29E1012E85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1246-3A16-4C1B-B25A-41A179328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6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6C3F-1ED4-4C37-AA9E-0C29E1012E85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1246-3A16-4C1B-B25A-41A179328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6C3F-1ED4-4C37-AA9E-0C29E1012E85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1246-3A16-4C1B-B25A-41A179328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9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Yanuar\Dropbox\Kerjaan\ppt_template_bappenas_newLogo\logo_Bappenas2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1394"/>
          <a:stretch>
            <a:fillRect/>
          </a:stretch>
        </p:blipFill>
        <p:spPr bwMode="auto">
          <a:xfrm>
            <a:off x="7891463" y="257175"/>
            <a:ext cx="9699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13"/>
          <p:cNvCxnSpPr>
            <a:cxnSpLocks noChangeShapeType="1"/>
          </p:cNvCxnSpPr>
          <p:nvPr userDrawn="1"/>
        </p:nvCxnSpPr>
        <p:spPr bwMode="auto">
          <a:xfrm>
            <a:off x="354013" y="1268413"/>
            <a:ext cx="8412162" cy="0"/>
          </a:xfrm>
          <a:prstGeom prst="line">
            <a:avLst/>
          </a:prstGeom>
          <a:noFill/>
          <a:ln w="9525" algn="ctr">
            <a:solidFill>
              <a:srgbClr val="007DDA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8" descr="http://upload.wikimedia.org/wikipedia/commons/thumb/9/90/National_emblem_of_Indonesia_Garuda_Pancasila.svg/2000px-National_emblem_of_Indonesia_Garuda_Pancasila.sv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36550"/>
            <a:ext cx="7032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" b="7648"/>
          <a:stretch>
            <a:fillRect/>
          </a:stretch>
        </p:blipFill>
        <p:spPr bwMode="auto">
          <a:xfrm>
            <a:off x="-5710" y="1065774"/>
            <a:ext cx="9144000" cy="37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22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" b="7648"/>
          <a:stretch>
            <a:fillRect/>
          </a:stretch>
        </p:blipFill>
        <p:spPr bwMode="auto">
          <a:xfrm>
            <a:off x="0" y="609600"/>
            <a:ext cx="9144000" cy="48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6C3F-1ED4-4C37-AA9E-0C29E1012E85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1246-3A16-4C1B-B25A-41A179328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8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6C3F-1ED4-4C37-AA9E-0C29E1012E85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1246-3A16-4C1B-B25A-41A179328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6C3F-1ED4-4C37-AA9E-0C29E1012E85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1246-3A16-4C1B-B25A-41A179328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5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6C3F-1ED4-4C37-AA9E-0C29E1012E85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1246-3A16-4C1B-B25A-41A179328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4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6C3F-1ED4-4C37-AA9E-0C29E1012E85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1246-3A16-4C1B-B25A-41A179328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2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6C3F-1ED4-4C37-AA9E-0C29E1012E85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1246-3A16-4C1B-B25A-41A179328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6C3F-1ED4-4C37-AA9E-0C29E1012E85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1246-3A16-4C1B-B25A-41A179328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3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6C3F-1ED4-4C37-AA9E-0C29E1012E85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11246-3A16-4C1B-B25A-41A179328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4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E6C3F-1ED4-4C37-AA9E-0C29E1012E85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11246-3A16-4C1B-B25A-41A179328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9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chart" Target="../charts/chart5.xml"/><Relationship Id="rId7" Type="http://schemas.openxmlformats.org/officeDocument/2006/relationships/chart" Target="../charts/chart6.xml"/><Relationship Id="rId8" Type="http://schemas.openxmlformats.org/officeDocument/2006/relationships/chart" Target="../charts/chart7.xml"/><Relationship Id="rId9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" b="7648"/>
          <a:stretch>
            <a:fillRect/>
          </a:stretch>
        </p:blipFill>
        <p:spPr bwMode="auto">
          <a:xfrm>
            <a:off x="0" y="2415949"/>
            <a:ext cx="9144000" cy="108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362200"/>
          </a:xfrm>
        </p:spPr>
        <p:txBody>
          <a:bodyPr>
            <a:normAutofit/>
          </a:bodyPr>
          <a:lstStyle/>
          <a:p>
            <a:r>
              <a:rPr lang="id-ID" sz="4000" dirty="0" smtClean="0">
                <a:latin typeface="Franklin Gothic Demi Cond" panose="020B0706030402020204" pitchFamily="34" charset="0"/>
              </a:rPr>
              <a:t>Provinsi dalam Pembangunan Sanitasi 2015-2019</a:t>
            </a:r>
            <a:r>
              <a:rPr lang="id-ID" sz="4000" dirty="0" smtClean="0">
                <a:latin typeface="Garamond" panose="02020404030301010803" pitchFamily="18" charset="0"/>
              </a:rPr>
              <a:t/>
            </a:r>
            <a:br>
              <a:rPr lang="id-ID" sz="4000" dirty="0" smtClean="0">
                <a:latin typeface="Garamond" panose="02020404030301010803" pitchFamily="18" charset="0"/>
              </a:rPr>
            </a:br>
            <a:endParaRPr lang="en-US" sz="3200" dirty="0">
              <a:latin typeface="Franklin Gothic Demi Cond" panose="020B0706030402020204" pitchFamily="34" charset="0"/>
            </a:endParaRPr>
          </a:p>
        </p:txBody>
      </p:sp>
      <p:pic>
        <p:nvPicPr>
          <p:cNvPr id="6" name="Picture 2" descr="O:\bangka\IMG_05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126" y="4876800"/>
            <a:ext cx="3026274" cy="201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550" y="3989614"/>
            <a:ext cx="6400800" cy="762000"/>
          </a:xfrm>
        </p:spPr>
        <p:txBody>
          <a:bodyPr anchor="b">
            <a:normAutofit fontScale="92500" lnSpcReduction="20000"/>
          </a:bodyPr>
          <a:lstStyle/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Direktorat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Permukiman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dan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Perumahan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B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 Cond" panose="020B0706030402020204" pitchFamily="34" charset="0"/>
              </a:rPr>
              <a:t>appenas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37"/>
          <a:stretch/>
        </p:blipFill>
        <p:spPr bwMode="auto">
          <a:xfrm>
            <a:off x="5867400" y="4876800"/>
            <a:ext cx="3276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D:\BAPPENAS (Design)\BAPPENAS.WEB\garuda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33375"/>
            <a:ext cx="527050" cy="5540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4" name="Picture 3" descr="E:\Yanuar\Dropbox\Kerjaan\ppt_template_bappenas_newLogo\logo_Bappenas2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95275"/>
            <a:ext cx="75723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O:\bangka\IMG_065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35" y="4876800"/>
            <a:ext cx="290983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85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646457"/>
              </p:ext>
            </p:extLst>
          </p:nvPr>
        </p:nvGraphicFramePr>
        <p:xfrm>
          <a:off x="0" y="1200150"/>
          <a:ext cx="10591800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0" y="-1524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Franklin Gothic Demi Cond" panose="020B0706030402020204" pitchFamily="34" charset="0"/>
                <a:sym typeface="Helvetica Light"/>
              </a:rPr>
              <a:t>Monitoring </a:t>
            </a:r>
            <a:r>
              <a:rPr lang="en-US" sz="2000" i="1" dirty="0" err="1" smtClean="0">
                <a:solidFill>
                  <a:schemeClr val="accent6">
                    <a:lumMod val="75000"/>
                  </a:schemeClr>
                </a:solidFill>
                <a:latin typeface="Franklin Gothic Demi Cond" panose="020B0706030402020204" pitchFamily="34" charset="0"/>
                <a:sym typeface="Helvetica Light"/>
              </a:rPr>
              <a:t>Penganggaran</a:t>
            </a:r>
            <a:endParaRPr lang="en-US" sz="20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>
              <a:defRPr/>
            </a:pPr>
            <a:r>
              <a:rPr lang="id-ID" sz="2400" dirty="0">
                <a:latin typeface="Franklin Gothic Demi Cond" panose="020B0706030402020204" pitchFamily="34" charset="0"/>
              </a:rPr>
              <a:t>Realisasi Investasi Air Minum dan </a:t>
            </a:r>
            <a:r>
              <a:rPr lang="id-ID" sz="2400" dirty="0" smtClean="0">
                <a:latin typeface="Franklin Gothic Demi Cond" panose="020B0706030402020204" pitchFamily="34" charset="0"/>
              </a:rPr>
              <a:t>Sanitasi</a:t>
            </a:r>
            <a:r>
              <a:rPr lang="en-US" sz="2400" dirty="0" smtClean="0">
                <a:latin typeface="Franklin Gothic Demi Cond" panose="020B0706030402020204" pitchFamily="34" charset="0"/>
              </a:rPr>
              <a:t> </a:t>
            </a:r>
            <a:r>
              <a:rPr lang="id-ID" sz="2400" dirty="0" smtClean="0">
                <a:latin typeface="Franklin Gothic Demi Cond" panose="020B0706030402020204" pitchFamily="34" charset="0"/>
              </a:rPr>
              <a:t>2010-2015 </a:t>
            </a:r>
            <a:r>
              <a:rPr lang="en-US" sz="2400" dirty="0">
                <a:latin typeface="Franklin Gothic Demi Cond" panose="020B0706030402020204" pitchFamily="34" charset="0"/>
              </a:rPr>
              <a:t>(NAWASIS)</a:t>
            </a:r>
            <a:endParaRPr lang="id-ID" sz="24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25400" y="719137"/>
            <a:ext cx="3530600" cy="804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mbria" pitchFamily="18" charset="0"/>
              </a:rPr>
              <a:t>APBD </a:t>
            </a:r>
            <a:r>
              <a:rPr lang="en-US" sz="2400" b="1" dirty="0" err="1" smtClean="0">
                <a:solidFill>
                  <a:srgbClr val="000000"/>
                </a:solidFill>
                <a:latin typeface="Cambria" pitchFamily="18" charset="0"/>
              </a:rPr>
              <a:t>Provinsi</a:t>
            </a:r>
            <a:endParaRPr lang="id-ID" sz="2400" dirty="0"/>
          </a:p>
        </p:txBody>
      </p:sp>
      <p:sp>
        <p:nvSpPr>
          <p:cNvPr id="8" name="Oval Callout 7"/>
          <p:cNvSpPr/>
          <p:nvPr/>
        </p:nvSpPr>
        <p:spPr>
          <a:xfrm>
            <a:off x="685800" y="1524000"/>
            <a:ext cx="2743131" cy="1220266"/>
          </a:xfrm>
          <a:prstGeom prst="wedgeEllipseCallout">
            <a:avLst>
              <a:gd name="adj1" fmla="val 47434"/>
              <a:gd name="adj2" fmla="val 84860"/>
            </a:avLst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Target: 55 </a:t>
            </a:r>
            <a:r>
              <a:rPr lang="en-US" sz="1600" dirty="0" err="1" smtClean="0">
                <a:solidFill>
                  <a:srgbClr val="000000"/>
                </a:solidFill>
              </a:rPr>
              <a:t>Trilyun</a:t>
            </a:r>
            <a:endParaRPr lang="en-US" sz="1600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(2019) 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sz="1600" dirty="0" err="1" smtClean="0">
                <a:solidFill>
                  <a:srgbClr val="000000"/>
                </a:solidFill>
                <a:sym typeface="Wingdings"/>
              </a:rPr>
              <a:t>Realisasi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sym typeface="Wingdings"/>
              </a:rPr>
              <a:t>jauh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sym typeface="Wingdings"/>
              </a:rPr>
              <a:t>dari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target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! (&lt;1%)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038600" y="1295400"/>
            <a:ext cx="2438339" cy="1387537"/>
          </a:xfrm>
          <a:prstGeom prst="wedgeEllipseCallout">
            <a:avLst>
              <a:gd name="adj1" fmla="val -31081"/>
              <a:gd name="adj2" fmla="val 66916"/>
            </a:avLst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Data </a:t>
            </a:r>
            <a:r>
              <a:rPr lang="en-US" sz="1600" dirty="0" err="1" smtClean="0">
                <a:solidFill>
                  <a:srgbClr val="000000"/>
                </a:solidFill>
              </a:rPr>
              <a:t>dari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9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Provinsi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Input data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masih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belum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banyak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762000" y="4191000"/>
            <a:ext cx="2590739" cy="1678475"/>
          </a:xfrm>
          <a:prstGeom prst="wedgeEllipseCallout">
            <a:avLst>
              <a:gd name="adj1" fmla="val 52644"/>
              <a:gd name="adj2" fmla="val -66478"/>
            </a:avLst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err="1" smtClean="0">
                <a:solidFill>
                  <a:srgbClr val="000000"/>
                </a:solidFill>
              </a:rPr>
              <a:t>Rencana</a:t>
            </a:r>
            <a:r>
              <a:rPr lang="en-US" sz="1800" dirty="0" smtClean="0">
                <a:solidFill>
                  <a:srgbClr val="000000"/>
                </a:solidFill>
              </a:rPr>
              <a:t> yang </a:t>
            </a:r>
            <a:r>
              <a:rPr lang="en-US" sz="1800" dirty="0" err="1" smtClean="0">
                <a:solidFill>
                  <a:srgbClr val="000000"/>
                </a:solidFill>
              </a:rPr>
              <a:t>dialokasikan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dalam</a:t>
            </a:r>
            <a:r>
              <a:rPr lang="en-US" sz="1800" dirty="0" smtClean="0">
                <a:solidFill>
                  <a:srgbClr val="000000"/>
                </a:solidFill>
              </a:rPr>
              <a:t> DPA &lt;50%: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Internalisasi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masih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kurang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3124200"/>
            <a:ext cx="15240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Total </a:t>
            </a:r>
            <a:r>
              <a:rPr lang="en-US" dirty="0" err="1" smtClean="0">
                <a:solidFill>
                  <a:srgbClr val="000000"/>
                </a:solidFill>
              </a:rPr>
              <a:t>Realisasi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 44,88 M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8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" b="7648"/>
          <a:stretch>
            <a:fillRect/>
          </a:stretch>
        </p:blipFill>
        <p:spPr bwMode="auto">
          <a:xfrm>
            <a:off x="15073" y="4430765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6248400"/>
            <a:ext cx="9144000" cy="381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latin typeface="Thonburi"/>
                <a:cs typeface="Thonburi"/>
              </a:rPr>
              <a:t>Terima</a:t>
            </a:r>
            <a:r>
              <a:rPr lang="en-US" dirty="0" smtClean="0">
                <a:latin typeface="Thonburi"/>
                <a:cs typeface="Thonburi"/>
              </a:rPr>
              <a:t> </a:t>
            </a:r>
            <a:r>
              <a:rPr lang="en-US" dirty="0" err="1" smtClean="0">
                <a:latin typeface="Thonburi"/>
                <a:cs typeface="Thonburi"/>
              </a:rPr>
              <a:t>Kasih</a:t>
            </a:r>
            <a:endParaRPr lang="en-GB" dirty="0">
              <a:latin typeface="Thonburi"/>
              <a:cs typeface="Thonbu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0"/>
          <a:stretch/>
        </p:blipFill>
        <p:spPr bwMode="auto">
          <a:xfrm>
            <a:off x="6477000" y="2667000"/>
            <a:ext cx="215738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/>
          <a:stretch/>
        </p:blipFill>
        <p:spPr bwMode="auto">
          <a:xfrm>
            <a:off x="228600" y="228600"/>
            <a:ext cx="606745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133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4191000"/>
            <a:ext cx="8229600" cy="4111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dirty="0" smtClean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Sanitasi Layak, Air Minum Aman, </a:t>
            </a:r>
          </a:p>
          <a:p>
            <a:r>
              <a:rPr lang="id-ID" sz="3200" dirty="0" smtClean="0">
                <a:solidFill>
                  <a:schemeClr val="tx2">
                    <a:lumMod val="75000"/>
                  </a:schemeClr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Indonesia Kuat!</a:t>
            </a:r>
            <a:endParaRPr lang="id-ID" sz="3200" dirty="0">
              <a:solidFill>
                <a:schemeClr val="tx2">
                  <a:lumMod val="75000"/>
                </a:schemeClr>
              </a:solidFill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75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5830861" y="3301229"/>
            <a:ext cx="2643416" cy="3410731"/>
          </a:xfrm>
          <a:prstGeom prst="roundRect">
            <a:avLst>
              <a:gd name="adj" fmla="val 5170"/>
            </a:avLst>
          </a:prstGeom>
          <a:solidFill>
            <a:schemeClr val="accent5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2528" indent="-312528" defTabSz="410751">
              <a:spcBef>
                <a:spcPts val="1600"/>
              </a:spcBef>
              <a:buSzPct val="75000"/>
              <a:buFont typeface="Wingdings" charset="2"/>
              <a:buChar char="ü"/>
              <a:defRPr sz="1800"/>
            </a:pPr>
            <a:r>
              <a:rPr lang="en-US" sz="1600" kern="0" dirty="0" err="1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Peningkatan</a:t>
            </a:r>
            <a:r>
              <a:rPr lang="en-US" sz="1600" kern="0" dirty="0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dan</a:t>
            </a:r>
            <a:r>
              <a:rPr lang="en-US" sz="1600" kern="0" dirty="0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pemantapan</a:t>
            </a:r>
            <a:r>
              <a:rPr lang="en-US" sz="1600" kern="0" dirty="0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kualitas</a:t>
            </a:r>
            <a:r>
              <a:rPr lang="en-US" sz="1600" kern="0" dirty="0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dokumen</a:t>
            </a:r>
            <a:r>
              <a:rPr lang="en-US" sz="1600" kern="0" dirty="0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perencanaan</a:t>
            </a:r>
            <a:endParaRPr lang="en-US" sz="1600" kern="0" dirty="0" smtClean="0">
              <a:solidFill>
                <a:srgbClr val="000000"/>
              </a:solidFill>
              <a:latin typeface="Helvetica"/>
              <a:cs typeface="Helvetica"/>
              <a:sym typeface="Helvetica Light"/>
            </a:endParaRPr>
          </a:p>
          <a:p>
            <a:pPr marL="312528" indent="-312528" defTabSz="410751">
              <a:spcBef>
                <a:spcPts val="1600"/>
              </a:spcBef>
              <a:buSzPct val="75000"/>
              <a:buFont typeface="Wingdings" charset="2"/>
              <a:buChar char="ü"/>
              <a:defRPr sz="1800"/>
            </a:pPr>
            <a:r>
              <a:rPr lang="en-US" sz="1600" kern="0" dirty="0" err="1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Konsolidasi</a:t>
            </a:r>
            <a:r>
              <a:rPr lang="en-US" sz="1600" kern="0" dirty="0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pendanaan</a:t>
            </a:r>
            <a:r>
              <a:rPr lang="en-US" sz="1600" kern="0" dirty="0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dan</a:t>
            </a:r>
            <a:r>
              <a:rPr lang="en-US" sz="1600" kern="0" dirty="0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peningkatan</a:t>
            </a:r>
            <a:r>
              <a:rPr lang="en-US" sz="1600" kern="0" dirty="0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investasi</a:t>
            </a:r>
            <a:endParaRPr lang="en-US" sz="1600" kern="0" dirty="0" smtClean="0">
              <a:solidFill>
                <a:srgbClr val="000000"/>
              </a:solidFill>
              <a:latin typeface="Helvetica"/>
              <a:cs typeface="Helvetica"/>
              <a:sym typeface="Helvetica Light"/>
            </a:endParaRPr>
          </a:p>
          <a:p>
            <a:pPr marL="312528" indent="-312528" defTabSz="410751">
              <a:spcBef>
                <a:spcPts val="1600"/>
              </a:spcBef>
              <a:buSzPct val="75000"/>
              <a:buFont typeface="Wingdings" charset="2"/>
              <a:buChar char="ü"/>
              <a:defRPr sz="1800"/>
            </a:pPr>
            <a:r>
              <a:rPr lang="en-US" sz="1600" kern="0" dirty="0" err="1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Keberlanjutan</a:t>
            </a:r>
            <a:r>
              <a:rPr lang="en-US" sz="1600" kern="0" dirty="0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dan</a:t>
            </a:r>
            <a:r>
              <a:rPr lang="en-US" sz="1600" kern="0" dirty="0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pengembangan</a:t>
            </a:r>
            <a:r>
              <a:rPr lang="en-US" sz="1600" kern="0" dirty="0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kelembagaan</a:t>
            </a:r>
            <a:r>
              <a:rPr lang="en-US" sz="1600" kern="0" dirty="0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dan</a:t>
            </a:r>
            <a:r>
              <a:rPr lang="en-US" sz="1600" kern="0" dirty="0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peraturan</a:t>
            </a:r>
            <a:endParaRPr lang="en-US" sz="1600" kern="0" dirty="0">
              <a:solidFill>
                <a:srgbClr val="000000"/>
              </a:solidFill>
              <a:latin typeface="Helvetica"/>
              <a:cs typeface="Helvetica"/>
              <a:sym typeface="Helvetica Light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275359" y="3011575"/>
            <a:ext cx="1734227" cy="370038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0" y="-21415"/>
            <a:ext cx="9144000" cy="7041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 defTabSz="410751" latinLnBrk="1" hangingPunct="0"/>
            <a:endParaRPr lang="en-US" sz="170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1" name="Shape 38"/>
          <p:cNvSpPr txBox="1">
            <a:spLocks/>
          </p:cNvSpPr>
          <p:nvPr/>
        </p:nvSpPr>
        <p:spPr>
          <a:xfrm>
            <a:off x="669726" y="65275"/>
            <a:ext cx="7804548" cy="621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84200">
              <a:defRPr sz="59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/>
            </a:pPr>
            <a:r>
              <a:rPr lang="en-US" sz="2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Men</a:t>
            </a:r>
            <a:r>
              <a:rPr lang="id-ID" sz="28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uju </a:t>
            </a:r>
            <a:r>
              <a:rPr lang="en-US" sz="2800" i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Universal </a:t>
            </a:r>
            <a:r>
              <a:rPr lang="en-US" sz="2800" i="1" dirty="0">
                <a:solidFill>
                  <a:schemeClr val="bg1"/>
                </a:solidFill>
                <a:latin typeface="Garamond" panose="02020404030301010803" pitchFamily="18" charset="0"/>
              </a:rPr>
              <a:t>Access</a:t>
            </a:r>
            <a:endParaRPr lang="fi-FI" sz="25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83026" y="2199861"/>
            <a:ext cx="3092330" cy="2491402"/>
          </a:xfrm>
          <a:prstGeom prst="roundRect">
            <a:avLst>
              <a:gd name="adj" fmla="val 5170"/>
            </a:avLst>
          </a:prstGeom>
          <a:solidFill>
            <a:srgbClr val="FFFF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defTabSz="273050">
              <a:spcAft>
                <a:spcPts val="600"/>
              </a:spcAft>
            </a:pPr>
            <a:r>
              <a:rPr lang="en-US" sz="14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Peraturan</a:t>
            </a:r>
            <a:r>
              <a:rPr lang="en-US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Presiden</a:t>
            </a:r>
            <a:r>
              <a:rPr lang="en-US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 No. 185/2014 </a:t>
            </a:r>
            <a:r>
              <a:rPr lang="en-US" sz="14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tentang</a:t>
            </a:r>
            <a:r>
              <a:rPr lang="en-US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Percepatan</a:t>
            </a:r>
            <a:r>
              <a:rPr lang="en-US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Penyediaan</a:t>
            </a:r>
            <a:r>
              <a:rPr lang="en-US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 Air </a:t>
            </a:r>
            <a:r>
              <a:rPr lang="en-US" sz="14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Minum</a:t>
            </a:r>
            <a:r>
              <a:rPr lang="en-US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dan</a:t>
            </a:r>
            <a:r>
              <a:rPr lang="en-US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Sanitasi</a:t>
            </a:r>
            <a:endParaRPr lang="id-ID" sz="1400" b="1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marL="271463" lvl="4" indent="-271463" defTabSz="273050">
              <a:buFont typeface="Arial"/>
              <a:buChar char="•"/>
            </a:pPr>
            <a:r>
              <a:rPr lang="id-ID" sz="1400" dirty="0" smtClean="0">
                <a:solidFill>
                  <a:schemeClr val="tx1"/>
                </a:solidFill>
                <a:latin typeface="Helvetica"/>
                <a:cs typeface="Helvetica"/>
              </a:rPr>
              <a:t>Sustainabilitas Pokja di Kab/Kota</a:t>
            </a:r>
          </a:p>
          <a:p>
            <a:pPr marL="271463" lvl="4" indent="-271463" defTabSz="273050">
              <a:buFont typeface="Arial"/>
              <a:buChar char="•"/>
            </a:pPr>
            <a:r>
              <a:rPr lang="id-ID" sz="1400" dirty="0" smtClean="0">
                <a:solidFill>
                  <a:schemeClr val="tx1"/>
                </a:solidFill>
                <a:latin typeface="Helvetica"/>
                <a:cs typeface="Helvetica"/>
              </a:rPr>
              <a:t>Diakuinya SSK, Roadmap Nasional/Provinsi</a:t>
            </a: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Helvetica"/>
                <a:cs typeface="Helvetica"/>
              </a:rPr>
              <a:t>sekaligus</a:t>
            </a: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Helvetica"/>
                <a:cs typeface="Helvetica"/>
              </a:rPr>
              <a:t>sebagai</a:t>
            </a: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Helvetica"/>
                <a:cs typeface="Helvetica"/>
              </a:rPr>
              <a:t>dasar</a:t>
            </a: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Helvetica"/>
                <a:cs typeface="Helvetica"/>
              </a:rPr>
              <a:t>penganggaran</a:t>
            </a:r>
            <a:endParaRPr lang="en-US" sz="14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marL="271463" lvl="4" indent="-271463" defTabSz="2730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Monitoring </a:t>
            </a:r>
            <a:r>
              <a:rPr lang="en-US" sz="1400" dirty="0" err="1" smtClean="0">
                <a:solidFill>
                  <a:schemeClr val="tx1"/>
                </a:solidFill>
                <a:latin typeface="Helvetica"/>
                <a:cs typeface="Helvetica"/>
              </a:rPr>
              <a:t>dan</a:t>
            </a: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Helvetica"/>
                <a:cs typeface="Helvetica"/>
              </a:rPr>
              <a:t>evaluasi</a:t>
            </a: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Helvetica"/>
                <a:cs typeface="Helvetica"/>
              </a:rPr>
              <a:t>pelaksanaaan</a:t>
            </a:r>
            <a:r>
              <a:rPr lang="en-US" sz="14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Helvetica"/>
                <a:cs typeface="Helvetica"/>
              </a:rPr>
              <a:t>percepatan</a:t>
            </a:r>
            <a:endParaRPr lang="id-ID" sz="14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69773" y="4784028"/>
            <a:ext cx="3092330" cy="1927932"/>
          </a:xfrm>
          <a:prstGeom prst="roundRect">
            <a:avLst>
              <a:gd name="adj" fmla="val 4586"/>
            </a:avLst>
          </a:prstGeom>
          <a:solidFill>
            <a:srgbClr val="FFFFFF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lvl="4" indent="-271463" defTabSz="273050">
              <a:buFont typeface="Arial"/>
              <a:buChar char="•"/>
            </a:pPr>
            <a:r>
              <a:rPr lang="en-US" sz="1400" dirty="0" err="1" smtClean="0">
                <a:solidFill>
                  <a:srgbClr val="000000"/>
                </a:solidFill>
                <a:latin typeface="Helvetica"/>
                <a:cs typeface="Helvetica"/>
              </a:rPr>
              <a:t>Dokumen</a:t>
            </a: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Helvetica"/>
                <a:cs typeface="Helvetica"/>
              </a:rPr>
              <a:t>perencanan</a:t>
            </a: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Helvetica"/>
                <a:cs typeface="Helvetica"/>
              </a:rPr>
              <a:t>sanitasi</a:t>
            </a:r>
            <a:r>
              <a:rPr lang="en-US" sz="14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id-ID" sz="1400" dirty="0" smtClean="0">
                <a:solidFill>
                  <a:srgbClr val="000000"/>
                </a:solidFill>
                <a:latin typeface="Helvetica"/>
                <a:cs typeface="Helvetica"/>
              </a:rPr>
              <a:t>(</a:t>
            </a: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444 SSK; </a:t>
            </a:r>
            <a:r>
              <a:rPr lang="id-ID" sz="1400" dirty="0" smtClean="0">
                <a:solidFill>
                  <a:schemeClr val="tx1"/>
                </a:solidFill>
                <a:latin typeface="Helvetica"/>
                <a:cs typeface="Helvetica"/>
              </a:rPr>
              <a:t>346</a:t>
            </a: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-MPS/</a:t>
            </a:r>
            <a:r>
              <a:rPr lang="en-US" sz="1400" dirty="0" err="1" smtClean="0">
                <a:solidFill>
                  <a:schemeClr val="tx1"/>
                </a:solidFill>
                <a:latin typeface="Helvetica"/>
                <a:cs typeface="Helvetica"/>
              </a:rPr>
              <a:t>rencana</a:t>
            </a: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Helvetica"/>
                <a:cs typeface="Helvetica"/>
              </a:rPr>
              <a:t>investasi</a:t>
            </a:r>
            <a:r>
              <a:rPr lang="en-US" sz="1400" dirty="0" smtClean="0">
                <a:solidFill>
                  <a:schemeClr val="tx1"/>
                </a:solidFill>
                <a:latin typeface="Helvetica"/>
                <a:cs typeface="Helvetica"/>
              </a:rPr>
              <a:t>)</a:t>
            </a:r>
          </a:p>
          <a:p>
            <a:pPr marL="271463" lvl="4" indent="-271463" defTabSz="273050">
              <a:buFont typeface="Arial"/>
              <a:buChar char="•"/>
            </a:pPr>
            <a:r>
              <a:rPr lang="id-ID" sz="1400" dirty="0" smtClean="0">
                <a:solidFill>
                  <a:schemeClr val="tx1"/>
                </a:solidFill>
                <a:latin typeface="Helvetica"/>
                <a:cs typeface="Helvetica"/>
              </a:rPr>
              <a:t>Alokasi 1,2% APBD untuk pembangunan sanitasi</a:t>
            </a:r>
          </a:p>
          <a:p>
            <a:pPr marL="271463" lvl="4" indent="-271463" defTabSz="273050">
              <a:buFont typeface="Arial"/>
              <a:buChar char="•"/>
            </a:pPr>
            <a:r>
              <a:rPr lang="id-ID" sz="1400" dirty="0" smtClean="0">
                <a:solidFill>
                  <a:schemeClr val="tx1"/>
                </a:solidFill>
                <a:latin typeface="Helvetica"/>
                <a:cs typeface="Helvetica"/>
              </a:rPr>
              <a:t>Peningkatan koordinasi melalui Pokja Kab/Kota, Provinsi</a:t>
            </a:r>
          </a:p>
          <a:p>
            <a:pPr marL="271463" lvl="4" indent="-271463" defTabSz="273050">
              <a:buFont typeface="Arial"/>
              <a:buChar char="•"/>
            </a:pPr>
            <a:r>
              <a:rPr lang="id-ID" sz="1400" dirty="0" smtClean="0">
                <a:solidFill>
                  <a:schemeClr val="tx1"/>
                </a:solidFill>
                <a:latin typeface="Helvetica"/>
                <a:cs typeface="Helvetica"/>
              </a:rPr>
              <a:t>AKKOPSI – advokasi kebijakan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30858" y="2199861"/>
            <a:ext cx="2643416" cy="972289"/>
          </a:xfrm>
          <a:prstGeom prst="roundRect">
            <a:avLst>
              <a:gd name="adj" fmla="val 10987"/>
            </a:avLst>
          </a:prstGeom>
          <a:solidFill>
            <a:srgbClr val="FFFFFF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PPSP 2015-2019: </a:t>
            </a:r>
            <a:r>
              <a:rPr lang="en-US" sz="1600" b="1" i="1" dirty="0" smtClean="0">
                <a:solidFill>
                  <a:srgbClr val="000000"/>
                </a:solidFill>
                <a:latin typeface="Helvetica"/>
                <a:cs typeface="Helvetica"/>
              </a:rPr>
              <a:t>From Planning to </a:t>
            </a:r>
            <a:r>
              <a:rPr lang="en-US" sz="2000" b="1" i="1" u="sng" dirty="0" smtClean="0">
                <a:solidFill>
                  <a:srgbClr val="C00000"/>
                </a:solidFill>
                <a:latin typeface="Helvetica"/>
                <a:cs typeface="Helvetica"/>
              </a:rPr>
              <a:t>Implementation</a:t>
            </a:r>
            <a:endParaRPr lang="id-ID" sz="2000" u="sng" dirty="0" smtClean="0">
              <a:solidFill>
                <a:srgbClr val="C00000"/>
              </a:solidFill>
              <a:latin typeface="Helvetica"/>
              <a:cs typeface="Helvetica"/>
            </a:endParaRPr>
          </a:p>
        </p:txBody>
      </p:sp>
      <p:sp>
        <p:nvSpPr>
          <p:cNvPr id="16" name="Right Arrow 15"/>
          <p:cNvSpPr/>
          <p:nvPr/>
        </p:nvSpPr>
        <p:spPr>
          <a:xfrm rot="16200000">
            <a:off x="6874273" y="1340270"/>
            <a:ext cx="556592" cy="10300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2510504" y="1340271"/>
            <a:ext cx="556592" cy="10300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-1119305" y="4121410"/>
            <a:ext cx="4512099" cy="669001"/>
          </a:xfrm>
          <a:prstGeom prst="roundRect">
            <a:avLst>
              <a:gd name="adj" fmla="val 10987"/>
            </a:avLst>
          </a:prstGeom>
          <a:solidFill>
            <a:schemeClr val="accent5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b="1" dirty="0" smtClean="0">
                <a:solidFill>
                  <a:schemeClr val="tx1"/>
                </a:solidFill>
                <a:latin typeface="Helvetica"/>
                <a:cs typeface="Helvetica"/>
              </a:rPr>
              <a:t>MODAL SAAT INI</a:t>
            </a:r>
            <a:endParaRPr lang="id-ID" sz="1600" b="1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30858" y="841745"/>
            <a:ext cx="2643416" cy="669001"/>
          </a:xfrm>
          <a:prstGeom prst="roundRect">
            <a:avLst>
              <a:gd name="adj" fmla="val 10987"/>
            </a:avLst>
          </a:prstGeom>
          <a:solidFill>
            <a:srgbClr val="FFFFFF"/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Target RPJMN 15-19:</a:t>
            </a:r>
          </a:p>
          <a:p>
            <a:pPr marL="0" lvl="4" indent="1588" algn="ctr" defTabSz="273050"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Universal Access</a:t>
            </a:r>
            <a:endParaRPr lang="id-ID" sz="16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02244" y="841744"/>
            <a:ext cx="3973111" cy="669001"/>
          </a:xfrm>
          <a:prstGeom prst="roundRect">
            <a:avLst>
              <a:gd name="adj" fmla="val 10987"/>
            </a:avLst>
          </a:prstGeom>
          <a:solidFill>
            <a:srgbClr val="FFFFFF"/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Kondisi</a:t>
            </a: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sanitasi</a:t>
            </a: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saat</a:t>
            </a: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ini</a:t>
            </a:r>
            <a:endParaRPr lang="id-ID" sz="16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338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8"/>
          <p:cNvSpPr txBox="1">
            <a:spLocks/>
          </p:cNvSpPr>
          <p:nvPr/>
        </p:nvSpPr>
        <p:spPr>
          <a:xfrm>
            <a:off x="669726" y="65275"/>
            <a:ext cx="7804548" cy="621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84200">
              <a:defRPr sz="59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/>
            </a:pP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Kegiatan Pembangunan Sanitasi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4291" y="2226595"/>
            <a:ext cx="3931065" cy="669001"/>
          </a:xfrm>
          <a:prstGeom prst="roundRect">
            <a:avLst>
              <a:gd name="adj" fmla="val 10987"/>
            </a:avLst>
          </a:prstGeom>
          <a:solidFill>
            <a:srgbClr val="FFFFFF"/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Perencanaan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Strategis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Tahunan</a:t>
            </a:r>
            <a:endParaRPr lang="id-ID" sz="1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44289" y="3140761"/>
            <a:ext cx="3931065" cy="669001"/>
          </a:xfrm>
          <a:prstGeom prst="roundRect">
            <a:avLst>
              <a:gd name="adj" fmla="val 10987"/>
            </a:avLst>
          </a:prstGeom>
          <a:solidFill>
            <a:srgbClr val="FFFFFF"/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Penganggaran</a:t>
            </a:r>
            <a:endParaRPr lang="id-ID" sz="1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44289" y="4015638"/>
            <a:ext cx="3931065" cy="669001"/>
          </a:xfrm>
          <a:prstGeom prst="roundRect">
            <a:avLst>
              <a:gd name="adj" fmla="val 10987"/>
            </a:avLst>
          </a:prstGeom>
          <a:solidFill>
            <a:srgbClr val="FFFFFF"/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Pembangunan </a:t>
            </a:r>
            <a:r>
              <a:rPr lang="en-US" sz="1600" dirty="0" err="1" smtClean="0">
                <a:solidFill>
                  <a:srgbClr val="000000"/>
                </a:solidFill>
                <a:latin typeface="Helvetica"/>
                <a:cs typeface="Helvetica"/>
              </a:rPr>
              <a:t>Baru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 / </a:t>
            </a:r>
            <a:r>
              <a:rPr lang="en-US" sz="1600" dirty="0" err="1" smtClean="0">
                <a:solidFill>
                  <a:srgbClr val="000000"/>
                </a:solidFill>
                <a:latin typeface="Helvetica"/>
                <a:cs typeface="Helvetica"/>
              </a:rPr>
              <a:t>Rehabilitasi</a:t>
            </a:r>
            <a:endParaRPr lang="id-ID" sz="1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44289" y="4936660"/>
            <a:ext cx="3931065" cy="669001"/>
          </a:xfrm>
          <a:prstGeom prst="roundRect">
            <a:avLst>
              <a:gd name="adj" fmla="val 10987"/>
            </a:avLst>
          </a:prstGeom>
          <a:solidFill>
            <a:srgbClr val="FFFFFF"/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Kinerja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Sarana</a:t>
            </a:r>
            <a:endParaRPr lang="id-ID" sz="1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44290" y="5702093"/>
            <a:ext cx="1821784" cy="669001"/>
          </a:xfrm>
          <a:prstGeom prst="roundRect">
            <a:avLst>
              <a:gd name="adj" fmla="val 10987"/>
            </a:avLst>
          </a:prstGeom>
          <a:solidFill>
            <a:srgbClr val="FFFFFF"/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Operasional</a:t>
            </a:r>
            <a:endParaRPr lang="id-ID" sz="1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953568" y="5702094"/>
            <a:ext cx="1821786" cy="669001"/>
          </a:xfrm>
          <a:prstGeom prst="roundRect">
            <a:avLst>
              <a:gd name="adj" fmla="val 10987"/>
            </a:avLst>
          </a:prstGeom>
          <a:solidFill>
            <a:srgbClr val="FFFFFF"/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Pemeliharaan</a:t>
            </a:r>
            <a:endParaRPr lang="id-ID" sz="1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4" name="Right Arrow 23"/>
          <p:cNvSpPr/>
          <p:nvPr/>
        </p:nvSpPr>
        <p:spPr>
          <a:xfrm rot="5400000">
            <a:off x="2510504" y="1340271"/>
            <a:ext cx="556592" cy="10300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830858" y="841745"/>
            <a:ext cx="2643416" cy="669001"/>
          </a:xfrm>
          <a:prstGeom prst="roundRect">
            <a:avLst>
              <a:gd name="adj" fmla="val 10987"/>
            </a:avLst>
          </a:prstGeom>
          <a:solidFill>
            <a:srgbClr val="FFFFFF"/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Target RPJMN 15-19:</a:t>
            </a:r>
          </a:p>
          <a:p>
            <a:pPr marL="0" lvl="4" indent="1588" algn="ctr" defTabSz="273050"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Universal Access</a:t>
            </a:r>
            <a:endParaRPr lang="id-ID" sz="16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02244" y="841744"/>
            <a:ext cx="3973111" cy="669001"/>
          </a:xfrm>
          <a:prstGeom prst="roundRect">
            <a:avLst>
              <a:gd name="adj" fmla="val 10987"/>
            </a:avLst>
          </a:prstGeom>
          <a:solidFill>
            <a:srgbClr val="FFFFFF"/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Kondisi</a:t>
            </a: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sanitasi</a:t>
            </a: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saat</a:t>
            </a: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ini</a:t>
            </a:r>
            <a:endParaRPr lang="id-ID" sz="16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6" name="Bent Arrow 35"/>
          <p:cNvSpPr/>
          <p:nvPr/>
        </p:nvSpPr>
        <p:spPr>
          <a:xfrm rot="16200000" flipV="1">
            <a:off x="4274054" y="2478384"/>
            <a:ext cx="4339632" cy="2577548"/>
          </a:xfrm>
          <a:prstGeom prst="bentArrow">
            <a:avLst>
              <a:gd name="adj1" fmla="val 20887"/>
              <a:gd name="adj2" fmla="val 23971"/>
              <a:gd name="adj3" fmla="val 20373"/>
              <a:gd name="adj4" fmla="val 35010"/>
            </a:avLst>
          </a:prstGeom>
          <a:solidFill>
            <a:srgbClr val="FFC000"/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94851" y="3324944"/>
            <a:ext cx="2339049" cy="1094656"/>
          </a:xfrm>
          <a:prstGeom prst="roundRect">
            <a:avLst>
              <a:gd name="adj" fmla="val 10987"/>
            </a:avLst>
          </a:prstGeom>
          <a:solidFill>
            <a:srgbClr val="FFFFFF"/>
          </a:solidFill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Hanya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sarana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dipakai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 (</a:t>
            </a:r>
            <a:r>
              <a:rPr lang="en-US" sz="1600" i="1" dirty="0" smtClean="0">
                <a:solidFill>
                  <a:schemeClr val="tx1"/>
                </a:solidFill>
                <a:latin typeface="Helvetica"/>
                <a:cs typeface="Helvetica"/>
              </a:rPr>
              <a:t>sustainable) 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yang </a:t>
            </a: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terhitung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menjadi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Helvetica"/>
                <a:cs typeface="Helvetica"/>
              </a:rPr>
              <a:t>akses</a:t>
            </a:r>
            <a:endParaRPr lang="id-ID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7" name="Right Arrow 16"/>
          <p:cNvSpPr/>
          <p:nvPr/>
        </p:nvSpPr>
        <p:spPr>
          <a:xfrm rot="5400000">
            <a:off x="2656159" y="2772510"/>
            <a:ext cx="265278" cy="46943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2677181" y="3694429"/>
            <a:ext cx="265278" cy="46943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>
            <a:off x="2677181" y="4569306"/>
            <a:ext cx="265278" cy="46943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03088" y="2127432"/>
            <a:ext cx="4204547" cy="4730568"/>
          </a:xfrm>
          <a:prstGeom prst="roundRect">
            <a:avLst>
              <a:gd name="adj" fmla="val 6287"/>
            </a:avLst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b="1" i="1" dirty="0" err="1" smtClean="0">
                <a:solidFill>
                  <a:schemeClr val="tx1"/>
                </a:solidFill>
                <a:latin typeface="Helvetica"/>
                <a:cs typeface="Helvetica"/>
              </a:rPr>
              <a:t>Kegiatan</a:t>
            </a:r>
            <a:r>
              <a:rPr lang="en-US" sz="1600" b="1" i="1" dirty="0" smtClean="0">
                <a:solidFill>
                  <a:schemeClr val="tx1"/>
                </a:solidFill>
                <a:latin typeface="Helvetica"/>
                <a:cs typeface="Helvetica"/>
              </a:rPr>
              <a:t> Pembangunan</a:t>
            </a:r>
            <a:endParaRPr lang="id-ID" sz="1600" b="1" i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7" name="Rounded Rectangle 26"/>
          <p:cNvSpPr/>
          <p:nvPr/>
        </p:nvSpPr>
        <p:spPr>
          <a:xfrm rot="20290090">
            <a:off x="7462395" y="4307018"/>
            <a:ext cx="1570757" cy="1367891"/>
          </a:xfrm>
          <a:prstGeom prst="roundRect">
            <a:avLst>
              <a:gd name="adj" fmla="val 10987"/>
            </a:avLst>
          </a:prstGeom>
          <a:solidFill>
            <a:srgbClr val="FFFFFF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b="1" dirty="0" err="1" smtClean="0">
                <a:solidFill>
                  <a:schemeClr val="tx1"/>
                </a:solidFill>
                <a:latin typeface="Helvetica"/>
                <a:cs typeface="Helvetica"/>
              </a:rPr>
              <a:t>Perlu</a:t>
            </a:r>
            <a:r>
              <a:rPr lang="en-US" b="1" dirty="0" smtClean="0">
                <a:solidFill>
                  <a:schemeClr val="tx1"/>
                </a:solidFill>
                <a:latin typeface="Helvetica"/>
                <a:cs typeface="Helvetica"/>
              </a:rPr>
              <a:t> Monitoring </a:t>
            </a:r>
            <a:r>
              <a:rPr lang="en-US" b="1" dirty="0" err="1" smtClean="0">
                <a:solidFill>
                  <a:schemeClr val="tx1"/>
                </a:solidFill>
                <a:latin typeface="Helvetica"/>
                <a:cs typeface="Helvetica"/>
              </a:rPr>
              <a:t>dan</a:t>
            </a:r>
            <a:r>
              <a:rPr lang="en-US" b="1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Helvetica"/>
                <a:cs typeface="Helvetica"/>
              </a:rPr>
              <a:t>Evaluasi</a:t>
            </a:r>
            <a:endParaRPr lang="id-ID" sz="20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4813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8"/>
          <p:cNvSpPr txBox="1">
            <a:spLocks/>
          </p:cNvSpPr>
          <p:nvPr/>
        </p:nvSpPr>
        <p:spPr>
          <a:xfrm>
            <a:off x="669726" y="65275"/>
            <a:ext cx="7804548" cy="621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84200">
              <a:defRPr sz="59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1800"/>
            </a:pPr>
            <a:r>
              <a:rPr lang="fi-FI" sz="2800" dirty="0" smtClean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Peran Provinsi: Monitoring dan Evaluasi</a:t>
            </a:r>
            <a:endParaRPr lang="fi-FI" sz="2800" dirty="0"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4603" y="2080363"/>
            <a:ext cx="3931065" cy="815237"/>
          </a:xfrm>
          <a:prstGeom prst="roundRect">
            <a:avLst>
              <a:gd name="adj" fmla="val 10987"/>
            </a:avLst>
          </a:prstGeom>
          <a:solidFill>
            <a:schemeClr val="tx2">
              <a:lumMod val="20000"/>
              <a:lumOff val="8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Perencanaan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Strategis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Tahunan</a:t>
            </a:r>
            <a:endParaRPr lang="id-ID" sz="1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0140" y="3114425"/>
            <a:ext cx="3931065" cy="627098"/>
          </a:xfrm>
          <a:prstGeom prst="roundRect">
            <a:avLst>
              <a:gd name="adj" fmla="val 10987"/>
            </a:avLst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Penganggaran</a:t>
            </a:r>
            <a:endParaRPr lang="id-ID" sz="1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0140" y="3960348"/>
            <a:ext cx="3931065" cy="578059"/>
          </a:xfrm>
          <a:prstGeom prst="roundRect">
            <a:avLst>
              <a:gd name="adj" fmla="val 10987"/>
            </a:avLst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Pembangunan </a:t>
            </a:r>
            <a:r>
              <a:rPr lang="en-US" sz="1600" dirty="0" err="1" smtClean="0">
                <a:solidFill>
                  <a:srgbClr val="000000"/>
                </a:solidFill>
                <a:latin typeface="Helvetica"/>
                <a:cs typeface="Helvetica"/>
              </a:rPr>
              <a:t>Baru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 / </a:t>
            </a:r>
            <a:r>
              <a:rPr lang="en-US" sz="1600" dirty="0" err="1" smtClean="0">
                <a:solidFill>
                  <a:srgbClr val="000000"/>
                </a:solidFill>
                <a:latin typeface="Helvetica"/>
                <a:cs typeface="Helvetica"/>
              </a:rPr>
              <a:t>Rehabilitasi</a:t>
            </a:r>
            <a:endParaRPr lang="id-ID" sz="1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4601" y="4790429"/>
            <a:ext cx="3931065" cy="543572"/>
          </a:xfrm>
          <a:prstGeom prst="roundRect">
            <a:avLst>
              <a:gd name="adj" fmla="val 10987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Kinerja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Sarana</a:t>
            </a:r>
            <a:endParaRPr lang="id-ID" sz="1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74602" y="5468125"/>
            <a:ext cx="1821784" cy="540138"/>
          </a:xfrm>
          <a:prstGeom prst="roundRect">
            <a:avLst>
              <a:gd name="adj" fmla="val 10987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Operasional</a:t>
            </a:r>
            <a:endParaRPr lang="id-ID" sz="1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783880" y="5468126"/>
            <a:ext cx="1821786" cy="540138"/>
          </a:xfrm>
          <a:prstGeom prst="roundRect">
            <a:avLst>
              <a:gd name="adj" fmla="val 10987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Pemeliharaan</a:t>
            </a:r>
            <a:endParaRPr lang="id-ID" sz="1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830858" y="841745"/>
            <a:ext cx="2643416" cy="669001"/>
          </a:xfrm>
          <a:prstGeom prst="roundRect">
            <a:avLst>
              <a:gd name="adj" fmla="val 10987"/>
            </a:avLst>
          </a:prstGeom>
          <a:solidFill>
            <a:srgbClr val="FFFFFF"/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Target RPJMN 15-19:</a:t>
            </a:r>
          </a:p>
          <a:p>
            <a:pPr marL="0" lvl="4" indent="1588" algn="ctr" defTabSz="273050"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Universal Access</a:t>
            </a:r>
            <a:endParaRPr lang="id-ID" sz="16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02244" y="841744"/>
            <a:ext cx="3973111" cy="669001"/>
          </a:xfrm>
          <a:prstGeom prst="roundRect">
            <a:avLst>
              <a:gd name="adj" fmla="val 10987"/>
            </a:avLst>
          </a:prstGeom>
          <a:solidFill>
            <a:srgbClr val="FFFFFF"/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Kondisi</a:t>
            </a: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sanitasi</a:t>
            </a: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saat</a:t>
            </a: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ini</a:t>
            </a:r>
            <a:endParaRPr lang="id-ID" sz="1600" dirty="0" smtClean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61456" y="2080363"/>
            <a:ext cx="3177743" cy="815237"/>
          </a:xfrm>
          <a:prstGeom prst="roundRect">
            <a:avLst>
              <a:gd name="adj" fmla="val 10987"/>
            </a:avLst>
          </a:prstGeom>
          <a:solidFill>
            <a:schemeClr val="tx2">
              <a:lumMod val="20000"/>
              <a:lumOff val="8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Monitoring </a:t>
            </a: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perencanaan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: </a:t>
            </a:r>
            <a:r>
              <a:rPr lang="en-US" sz="16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kualitas</a:t>
            </a:r>
            <a:r>
              <a:rPr lang="en-US" sz="1600" b="1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dan</a:t>
            </a:r>
            <a:r>
              <a:rPr lang="en-US" sz="1600" b="1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ketepatan</a:t>
            </a:r>
            <a:r>
              <a:rPr lang="en-US" sz="1600" b="1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waktu</a:t>
            </a:r>
            <a:endParaRPr lang="id-ID" sz="16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656459" y="3124200"/>
            <a:ext cx="3177743" cy="1414207"/>
          </a:xfrm>
          <a:prstGeom prst="roundRect">
            <a:avLst>
              <a:gd name="adj" fmla="val 6695"/>
            </a:avLst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Monitoring </a:t>
            </a: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penganggaran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Helvetica"/>
                <a:cs typeface="Helvetica"/>
              </a:rPr>
              <a:t>realisasi</a:t>
            </a: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Helvetica"/>
                <a:cs typeface="Helvetica"/>
              </a:rPr>
              <a:t>anggaran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/ </a:t>
            </a:r>
            <a:r>
              <a:rPr lang="en-US" sz="1600" dirty="0" err="1" smtClean="0">
                <a:solidFill>
                  <a:srgbClr val="000000"/>
                </a:solidFill>
                <a:latin typeface="Helvetica"/>
                <a:cs typeface="Helvetica"/>
              </a:rPr>
              <a:t>pembangunan</a:t>
            </a:r>
            <a:r>
              <a:rPr lang="en-US" sz="1600" dirty="0" smtClean="0">
                <a:solidFill>
                  <a:srgbClr val="000000"/>
                </a:solidFill>
                <a:latin typeface="Helvetica"/>
                <a:cs typeface="Helvetica"/>
              </a:rPr>
              <a:t>: </a:t>
            </a:r>
          </a:p>
          <a:p>
            <a:pPr marL="0" lvl="4" indent="1588" algn="ctr" defTabSz="273050">
              <a:spcAft>
                <a:spcPts val="60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Internalisasi</a:t>
            </a: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dok</a:t>
            </a: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perencanaan</a:t>
            </a: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dalam</a:t>
            </a: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penganggaran</a:t>
            </a:r>
            <a:r>
              <a:rPr lang="en-US" sz="1600" b="1" dirty="0" smtClean="0">
                <a:solidFill>
                  <a:srgbClr val="000000"/>
                </a:solidFill>
                <a:latin typeface="Helvetica"/>
                <a:cs typeface="Helvetica"/>
              </a:rPr>
              <a:t> formal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661454" y="4790428"/>
            <a:ext cx="3177743" cy="1217835"/>
          </a:xfrm>
          <a:prstGeom prst="roundRect">
            <a:avLst>
              <a:gd name="adj" fmla="val 10987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Monitoring </a:t>
            </a: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performa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sarana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:</a:t>
            </a:r>
          </a:p>
          <a:p>
            <a:pPr marL="0" lvl="4" indent="1588" algn="ctr" defTabSz="273050">
              <a:spcAft>
                <a:spcPts val="600"/>
              </a:spcAft>
            </a:pPr>
            <a:r>
              <a:rPr lang="en-US" sz="16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Keberlanjutan</a:t>
            </a:r>
            <a:r>
              <a:rPr lang="en-US" sz="1600" b="1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Helvetica"/>
                <a:cs typeface="Helvetica"/>
              </a:rPr>
              <a:t>sarana</a:t>
            </a:r>
            <a:endParaRPr lang="id-ID" sz="1600" b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3" name="Right Arrow 22"/>
          <p:cNvSpPr/>
          <p:nvPr/>
        </p:nvSpPr>
        <p:spPr>
          <a:xfrm rot="5400000">
            <a:off x="2560201" y="1237570"/>
            <a:ext cx="457197" cy="10300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hevron 19"/>
          <p:cNvSpPr/>
          <p:nvPr/>
        </p:nvSpPr>
        <p:spPr>
          <a:xfrm flipH="1">
            <a:off x="4765184" y="2080363"/>
            <a:ext cx="688081" cy="669002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 flipH="1">
            <a:off x="4785057" y="3114425"/>
            <a:ext cx="668207" cy="1423982"/>
          </a:xfrm>
          <a:prstGeom prst="chevron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 flipH="1">
            <a:off x="4785057" y="4790426"/>
            <a:ext cx="688081" cy="1217837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482062" y="1981200"/>
            <a:ext cx="3459024" cy="4800600"/>
          </a:xfrm>
          <a:prstGeom prst="roundRect">
            <a:avLst>
              <a:gd name="adj" fmla="val 6287"/>
            </a:avLst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b="1" i="1" dirty="0" smtClean="0">
                <a:solidFill>
                  <a:schemeClr val="tx1"/>
                </a:solidFill>
                <a:latin typeface="Helvetica"/>
                <a:cs typeface="Helvetica"/>
              </a:rPr>
              <a:t>SKEMA MONEV </a:t>
            </a:r>
          </a:p>
          <a:p>
            <a:pPr marL="0" lvl="4" indent="1588" algn="ctr" defTabSz="273050">
              <a:spcAft>
                <a:spcPts val="600"/>
              </a:spcAft>
            </a:pPr>
            <a:r>
              <a:rPr lang="en-US" sz="1600" b="1" i="1" dirty="0" smtClean="0">
                <a:solidFill>
                  <a:schemeClr val="tx1"/>
                </a:solidFill>
                <a:latin typeface="Helvetica"/>
                <a:cs typeface="Helvetica"/>
              </a:rPr>
              <a:t>-m</a:t>
            </a:r>
            <a:r>
              <a:rPr lang="id-ID" sz="1600" b="1" i="1" dirty="0" smtClean="0">
                <a:solidFill>
                  <a:schemeClr val="tx1"/>
                </a:solidFill>
                <a:latin typeface="Helvetica"/>
                <a:cs typeface="Helvetica"/>
              </a:rPr>
              <a:t>enu dalam NAWASIS</a:t>
            </a:r>
            <a:r>
              <a:rPr lang="en-US" sz="1600" b="1" i="1" dirty="0" smtClean="0">
                <a:solidFill>
                  <a:schemeClr val="tx1"/>
                </a:solidFill>
                <a:latin typeface="Helvetica"/>
                <a:cs typeface="Helvetica"/>
              </a:rPr>
              <a:t>-</a:t>
            </a:r>
            <a:endParaRPr lang="id-ID" sz="1600" b="1" i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33400" y="1981200"/>
            <a:ext cx="4204547" cy="4800600"/>
          </a:xfrm>
          <a:prstGeom prst="roundRect">
            <a:avLst>
              <a:gd name="adj" fmla="val 6287"/>
            </a:avLst>
          </a:prstGeom>
          <a:noFill/>
          <a:ln w="381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b="1" i="1" dirty="0" err="1" smtClean="0">
                <a:solidFill>
                  <a:schemeClr val="tx1"/>
                </a:solidFill>
                <a:latin typeface="Helvetica"/>
                <a:cs typeface="Helvetica"/>
              </a:rPr>
              <a:t>Kegiatan</a:t>
            </a:r>
            <a:r>
              <a:rPr lang="en-US" sz="1600" b="1" i="1" dirty="0" smtClean="0">
                <a:solidFill>
                  <a:schemeClr val="tx1"/>
                </a:solidFill>
                <a:latin typeface="Helvetica"/>
                <a:cs typeface="Helvetica"/>
              </a:rPr>
              <a:t> Pembangunan</a:t>
            </a:r>
            <a:endParaRPr lang="id-ID" sz="1600" b="1" i="1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0" name="Right Arrow 29"/>
          <p:cNvSpPr/>
          <p:nvPr/>
        </p:nvSpPr>
        <p:spPr>
          <a:xfrm rot="16200000">
            <a:off x="6794141" y="1237569"/>
            <a:ext cx="457200" cy="10300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59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Autofit/>
          </a:bodyPr>
          <a:lstStyle/>
          <a:p>
            <a:pPr defTabSz="584200">
              <a:defRPr sz="1800"/>
            </a:pP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Franklin Gothic Demi Cond" panose="020B0706030402020204" pitchFamily="34" charset="0"/>
                <a:ea typeface="+mn-ea"/>
                <a:cs typeface="+mn-cs"/>
                <a:sym typeface="Helvetica Light"/>
              </a:rPr>
              <a:t>Monitoring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  <a:latin typeface="Franklin Gothic Demi Cond" panose="020B0706030402020204" pitchFamily="34" charset="0"/>
                <a:ea typeface="+mn-ea"/>
                <a:cs typeface="+mn-cs"/>
                <a:sym typeface="Helvetica Light"/>
              </a:rPr>
              <a:t>Perencanaan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Franklin Gothic Demi Cond" panose="020B0706030402020204" pitchFamily="34" charset="0"/>
                <a:ea typeface="+mn-ea"/>
                <a:cs typeface="+mn-cs"/>
                <a:sym typeface="Helvetica Light"/>
              </a:rPr>
              <a:t/>
            </a:r>
            <a:b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Franklin Gothic Demi Cond" panose="020B0706030402020204" pitchFamily="34" charset="0"/>
                <a:ea typeface="+mn-ea"/>
                <a:cs typeface="+mn-cs"/>
                <a:sym typeface="Helvetica Light"/>
              </a:rPr>
            </a:b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  <a:ea typeface="+mn-ea"/>
                <a:cs typeface="+mn-cs"/>
                <a:sym typeface="Helvetica Light"/>
              </a:rPr>
              <a:t>Penjaminan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  <a:ea typeface="+mn-ea"/>
                <a:cs typeface="+mn-cs"/>
                <a:sym typeface="Helvetica Light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  <a:ea typeface="+mn-ea"/>
                <a:cs typeface="+mn-cs"/>
                <a:sym typeface="Helvetica Light"/>
              </a:rPr>
              <a:t>Kualitas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  <a:ea typeface="+mn-ea"/>
                <a:cs typeface="+mn-cs"/>
                <a:sym typeface="Helvetica Light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  <a:ea typeface="+mn-ea"/>
                <a:cs typeface="+mn-cs"/>
                <a:sym typeface="Helvetica Light"/>
              </a:rPr>
              <a:t>Dokumen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  <a:ea typeface="+mn-ea"/>
                <a:cs typeface="+mn-cs"/>
                <a:sym typeface="Helvetica Light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  <a:ea typeface="+mn-ea"/>
                <a:cs typeface="+mn-cs"/>
                <a:sym typeface="Helvetica Light"/>
              </a:rPr>
              <a:t>Perencanaan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  <a:ea typeface="+mn-ea"/>
                <a:cs typeface="+mn-cs"/>
                <a:sym typeface="Helvetica Light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  <a:ea typeface="+mn-ea"/>
                <a:cs typeface="+mn-cs"/>
                <a:sym typeface="Helvetica Light"/>
              </a:rPr>
              <a:t>Sanitasi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5967413"/>
            <a:ext cx="8686800" cy="814387"/>
          </a:xfrm>
          <a:prstGeom prst="roundRect">
            <a:avLst>
              <a:gd name="adj" fmla="val 11244"/>
            </a:avLst>
          </a:prstGeom>
          <a:noFill/>
          <a:ln w="571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>
              <a:spcBef>
                <a:spcPts val="422"/>
              </a:spcBef>
              <a:spcAft>
                <a:spcPts val="422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Nilai</a:t>
            </a:r>
            <a:r>
              <a:rPr lang="en-US" sz="2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 SSK di </a:t>
            </a:r>
            <a:r>
              <a:rPr lang="en-US" sz="2000" dirty="0" err="1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atas</a:t>
            </a:r>
            <a:r>
              <a:rPr lang="en-US" sz="2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 80 </a:t>
            </a:r>
            <a:r>
              <a:rPr lang="en-US" sz="2000" dirty="0" err="1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hanya</a:t>
            </a:r>
            <a:r>
              <a:rPr lang="en-US" sz="2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 33%-58% </a:t>
            </a:r>
            <a:r>
              <a:rPr lang="en-US" sz="2000" dirty="0" err="1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 total  </a:t>
            </a:r>
            <a:r>
              <a:rPr lang="en-US" sz="2000" dirty="0" err="1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peserta</a:t>
            </a:r>
            <a:r>
              <a:rPr lang="en-US" sz="2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tiap</a:t>
            </a:r>
            <a:r>
              <a:rPr lang="en-US" sz="2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tahunnya</a:t>
            </a:r>
            <a:endParaRPr lang="en-US" sz="2000" dirty="0" smtClean="0">
              <a:solidFill>
                <a:schemeClr val="tx1"/>
              </a:solidFill>
              <a:latin typeface="Franklin Gothic Demi Cond" panose="020B0706030402020204" pitchFamily="34" charset="0"/>
            </a:endParaRPr>
          </a:p>
          <a:p>
            <a:pPr marL="95250">
              <a:spcBef>
                <a:spcPts val="422"/>
              </a:spcBef>
              <a:spcAft>
                <a:spcPts val="422"/>
              </a:spcAft>
            </a:pPr>
            <a:r>
              <a:rPr lang="en-US" sz="2000" dirty="0" err="1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Nilai</a:t>
            </a:r>
            <a:r>
              <a:rPr lang="en-US" sz="2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 SSK </a:t>
            </a:r>
            <a:r>
              <a:rPr lang="en-US" sz="2000" dirty="0" err="1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konsisten</a:t>
            </a:r>
            <a:r>
              <a:rPr lang="en-US" sz="2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lebih</a:t>
            </a:r>
            <a:r>
              <a:rPr lang="en-US" sz="2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rendah</a:t>
            </a:r>
            <a:r>
              <a:rPr lang="en-US" sz="2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dibandingkan</a:t>
            </a:r>
            <a:r>
              <a:rPr lang="en-US" sz="2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 BPS </a:t>
            </a:r>
            <a:r>
              <a:rPr lang="en-US" sz="2000" dirty="0" err="1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 MPS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258927"/>
              </p:ext>
            </p:extLst>
          </p:nvPr>
        </p:nvGraphicFramePr>
        <p:xfrm>
          <a:off x="1143000" y="1371600"/>
          <a:ext cx="213360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165933"/>
              </p:ext>
            </p:extLst>
          </p:nvPr>
        </p:nvGraphicFramePr>
        <p:xfrm>
          <a:off x="1066800" y="2895600"/>
          <a:ext cx="2362199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310119"/>
              </p:ext>
            </p:extLst>
          </p:nvPr>
        </p:nvGraphicFramePr>
        <p:xfrm>
          <a:off x="1143000" y="4381500"/>
          <a:ext cx="2209801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430044"/>
              </p:ext>
            </p:extLst>
          </p:nvPr>
        </p:nvGraphicFramePr>
        <p:xfrm>
          <a:off x="3124200" y="1371600"/>
          <a:ext cx="2562225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060759"/>
              </p:ext>
            </p:extLst>
          </p:nvPr>
        </p:nvGraphicFramePr>
        <p:xfrm>
          <a:off x="3200400" y="2857500"/>
          <a:ext cx="241935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910854"/>
              </p:ext>
            </p:extLst>
          </p:nvPr>
        </p:nvGraphicFramePr>
        <p:xfrm>
          <a:off x="3200400" y="4362450"/>
          <a:ext cx="2438400" cy="160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953527"/>
              </p:ext>
            </p:extLst>
          </p:nvPr>
        </p:nvGraphicFramePr>
        <p:xfrm>
          <a:off x="5638800" y="2857500"/>
          <a:ext cx="2209799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20551"/>
              </p:ext>
            </p:extLst>
          </p:nvPr>
        </p:nvGraphicFramePr>
        <p:xfrm>
          <a:off x="5638800" y="4362450"/>
          <a:ext cx="2285999" cy="160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152400" y="1524000"/>
            <a:ext cx="1219200" cy="1219200"/>
          </a:xfrm>
          <a:prstGeom prst="roundRect">
            <a:avLst>
              <a:gd name="adj" fmla="val 10827"/>
            </a:avLst>
          </a:prstGeom>
          <a:noFill/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algn="ctr">
              <a:spcBef>
                <a:spcPts val="422"/>
              </a:spcBef>
              <a:spcAft>
                <a:spcPts val="422"/>
              </a:spcAft>
            </a:pPr>
            <a:r>
              <a:rPr lang="en-US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2014 </a:t>
            </a:r>
          </a:p>
          <a:p>
            <a:pPr marL="95250" algn="ctr">
              <a:spcBef>
                <a:spcPts val="422"/>
              </a:spcBef>
              <a:spcAft>
                <a:spcPts val="422"/>
              </a:spcAft>
            </a:pPr>
            <a:r>
              <a:rPr lang="en-US" sz="16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(98 </a:t>
            </a:r>
            <a:r>
              <a:rPr lang="en-US" sz="1600" dirty="0" err="1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kab</a:t>
            </a:r>
            <a:r>
              <a:rPr lang="en-US" sz="16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kot</a:t>
            </a:r>
            <a:r>
              <a:rPr lang="en-US" sz="16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)</a:t>
            </a:r>
            <a:endParaRPr lang="en-US" sz="16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2400" y="3048000"/>
            <a:ext cx="1219200" cy="1219200"/>
          </a:xfrm>
          <a:prstGeom prst="roundRect">
            <a:avLst>
              <a:gd name="adj" fmla="val 10827"/>
            </a:avLst>
          </a:prstGeom>
          <a:noFill/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algn="ctr">
              <a:spcBef>
                <a:spcPts val="422"/>
              </a:spcBef>
              <a:spcAft>
                <a:spcPts val="422"/>
              </a:spcAft>
            </a:pPr>
            <a:r>
              <a:rPr lang="en-US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2013 </a:t>
            </a:r>
          </a:p>
          <a:p>
            <a:pPr marL="95250" algn="ctr">
              <a:spcBef>
                <a:spcPts val="422"/>
              </a:spcBef>
              <a:spcAft>
                <a:spcPts val="422"/>
              </a:spcAft>
            </a:pPr>
            <a:r>
              <a:rPr lang="en-US" sz="16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(123 </a:t>
            </a:r>
            <a:r>
              <a:rPr lang="en-US" sz="1600" dirty="0" err="1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kab</a:t>
            </a:r>
            <a:r>
              <a:rPr lang="en-US" sz="16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kot</a:t>
            </a:r>
            <a:r>
              <a:rPr lang="en-US" sz="16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)</a:t>
            </a:r>
            <a:endParaRPr lang="en-US" sz="16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2400" y="4572000"/>
            <a:ext cx="1219200" cy="1219200"/>
          </a:xfrm>
          <a:prstGeom prst="roundRect">
            <a:avLst>
              <a:gd name="adj" fmla="val 10827"/>
            </a:avLst>
          </a:prstGeom>
          <a:noFill/>
          <a:ln w="571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0" algn="ctr">
              <a:spcBef>
                <a:spcPts val="422"/>
              </a:spcBef>
              <a:spcAft>
                <a:spcPts val="422"/>
              </a:spcAft>
            </a:pPr>
            <a:r>
              <a:rPr lang="en-US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2012</a:t>
            </a:r>
          </a:p>
          <a:p>
            <a:pPr marL="95250" algn="ctr">
              <a:spcBef>
                <a:spcPts val="422"/>
              </a:spcBef>
              <a:spcAft>
                <a:spcPts val="422"/>
              </a:spcAft>
            </a:pPr>
            <a:r>
              <a:rPr lang="en-US" sz="16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(108 </a:t>
            </a:r>
            <a:r>
              <a:rPr lang="en-US" sz="1600" dirty="0" err="1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kab</a:t>
            </a:r>
            <a:r>
              <a:rPr lang="en-US" sz="16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/</a:t>
            </a:r>
            <a:r>
              <a:rPr lang="en-US" sz="1600" dirty="0" err="1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kot</a:t>
            </a:r>
            <a:r>
              <a:rPr lang="en-US" sz="1600" dirty="0" smtClean="0">
                <a:solidFill>
                  <a:schemeClr val="tx1"/>
                </a:solidFill>
                <a:latin typeface="Franklin Gothic Demi Cond" panose="020B0706030402020204" pitchFamily="34" charset="0"/>
              </a:rPr>
              <a:t>)</a:t>
            </a:r>
            <a:endParaRPr lang="en-US" sz="1600" dirty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2562" y="1123890"/>
            <a:ext cx="6880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algn="ctr">
              <a:spcBef>
                <a:spcPts val="422"/>
              </a:spcBef>
              <a:spcAft>
                <a:spcPts val="422"/>
              </a:spcAft>
            </a:pPr>
            <a:r>
              <a:rPr lang="en-US" sz="2000" dirty="0" smtClean="0">
                <a:latin typeface="Franklin Gothic Demi Cond" panose="020B0706030402020204" pitchFamily="34" charset="0"/>
              </a:rPr>
              <a:t>BPS</a:t>
            </a:r>
            <a:endParaRPr lang="en-US" sz="2000" dirty="0" smtClean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3372" y="1123890"/>
            <a:ext cx="678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algn="ctr">
              <a:spcBef>
                <a:spcPts val="422"/>
              </a:spcBef>
              <a:spcAft>
                <a:spcPts val="422"/>
              </a:spcAft>
            </a:pPr>
            <a:r>
              <a:rPr lang="en-US" sz="2000" dirty="0" smtClean="0">
                <a:latin typeface="Franklin Gothic Demi Cond" panose="020B0706030402020204" pitchFamily="34" charset="0"/>
              </a:rPr>
              <a:t>SSK</a:t>
            </a:r>
            <a:endParaRPr lang="en-US" sz="2000" dirty="0" smtClean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78359" y="1123890"/>
            <a:ext cx="736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0" algn="ctr">
              <a:spcBef>
                <a:spcPts val="422"/>
              </a:spcBef>
              <a:spcAft>
                <a:spcPts val="422"/>
              </a:spcAft>
            </a:pPr>
            <a:r>
              <a:rPr lang="en-US" sz="2000" dirty="0" smtClean="0">
                <a:latin typeface="Franklin Gothic Demi Cond" panose="020B0706030402020204" pitchFamily="34" charset="0"/>
              </a:rPr>
              <a:t>MPS</a:t>
            </a:r>
            <a:endParaRPr lang="en-US" sz="2000" dirty="0" smtClean="0">
              <a:solidFill>
                <a:schemeClr val="tx1"/>
              </a:solidFill>
              <a:latin typeface="Franklin Gothic Demi Cond" panose="020B07060304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2895600"/>
            <a:ext cx="83058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8600" y="4419600"/>
            <a:ext cx="83058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007091" y="1913397"/>
            <a:ext cx="1136909" cy="669001"/>
          </a:xfrm>
          <a:prstGeom prst="roundRect">
            <a:avLst>
              <a:gd name="adj" fmla="val 10987"/>
            </a:avLst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Nilai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 &gt;80</a:t>
            </a:r>
            <a:endParaRPr lang="id-ID" sz="1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905413" y="2133600"/>
            <a:ext cx="203356" cy="228596"/>
          </a:xfrm>
          <a:prstGeom prst="roundRect">
            <a:avLst>
              <a:gd name="adj" fmla="val 10987"/>
            </a:avLst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endParaRPr lang="id-ID" sz="1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007091" y="2491907"/>
            <a:ext cx="1136909" cy="669001"/>
          </a:xfrm>
          <a:prstGeom prst="roundRect">
            <a:avLst>
              <a:gd name="adj" fmla="val 10987"/>
            </a:avLst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Nilai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 50-80</a:t>
            </a:r>
            <a:endParaRPr lang="id-ID" sz="1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05413" y="2620500"/>
            <a:ext cx="203356" cy="228596"/>
          </a:xfrm>
          <a:prstGeom prst="roundRect">
            <a:avLst>
              <a:gd name="adj" fmla="val 10987"/>
            </a:avLst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endParaRPr lang="id-ID" sz="1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007091" y="3025311"/>
            <a:ext cx="1136909" cy="448799"/>
          </a:xfrm>
          <a:prstGeom prst="roundRect">
            <a:avLst>
              <a:gd name="adj" fmla="val 10987"/>
            </a:avLst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Helvetica"/>
                <a:cs typeface="Helvetica"/>
              </a:rPr>
              <a:t>Nilai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 &lt;50</a:t>
            </a:r>
            <a:endParaRPr lang="id-ID" sz="1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05413" y="3153904"/>
            <a:ext cx="203356" cy="228596"/>
          </a:xfrm>
          <a:prstGeom prst="roundRect">
            <a:avLst>
              <a:gd name="adj" fmla="val 10987"/>
            </a:avLst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4" indent="1588" algn="ctr" defTabSz="273050">
              <a:spcAft>
                <a:spcPts val="600"/>
              </a:spcAft>
            </a:pPr>
            <a:endParaRPr lang="id-ID" sz="16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3363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400" dirty="0" err="1" smtClean="0"/>
              <a:t>Kebutuhan</a:t>
            </a:r>
            <a:r>
              <a:rPr lang="en-US" sz="3400" dirty="0" smtClean="0"/>
              <a:t> </a:t>
            </a:r>
            <a:r>
              <a:rPr lang="en-US" sz="3400" dirty="0" err="1" smtClean="0"/>
              <a:t>Anggaran</a:t>
            </a:r>
            <a:r>
              <a:rPr lang="en-US" sz="3400" dirty="0" smtClean="0"/>
              <a:t> </a:t>
            </a:r>
            <a:r>
              <a:rPr lang="en-US" sz="3400" dirty="0" err="1" smtClean="0"/>
              <a:t>Sanitasi</a:t>
            </a:r>
            <a:r>
              <a:rPr lang="en-US" sz="3400" dirty="0" smtClean="0"/>
              <a:t> 2015-2019</a:t>
            </a:r>
            <a:endParaRPr lang="en-US" sz="3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027713"/>
              </p:ext>
            </p:extLst>
          </p:nvPr>
        </p:nvGraphicFramePr>
        <p:xfrm>
          <a:off x="76200" y="1355724"/>
          <a:ext cx="9067800" cy="4892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423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174343"/>
              </p:ext>
            </p:extLst>
          </p:nvPr>
        </p:nvGraphicFramePr>
        <p:xfrm>
          <a:off x="0" y="914400"/>
          <a:ext cx="91440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52400" y="152400"/>
            <a:ext cx="85344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Franklin Gothic Demi Cond" panose="020B0706030402020204" pitchFamily="34" charset="0"/>
                <a:sym typeface="Helvetica Light"/>
              </a:rPr>
              <a:t>Monitoring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  <a:latin typeface="Franklin Gothic Demi Cond" panose="020B0706030402020204" pitchFamily="34" charset="0"/>
                <a:sym typeface="Helvetica Light"/>
              </a:rPr>
              <a:t>Penganggaran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Franklin Gothic Demi Cond" panose="020B0706030402020204" pitchFamily="34" charset="0"/>
                <a:sym typeface="Helvetica Light"/>
              </a:rPr>
              <a:t/>
            </a:r>
            <a:b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Franklin Gothic Demi Cond" panose="020B0706030402020204" pitchFamily="34" charset="0"/>
                <a:sym typeface="Helvetica Light"/>
              </a:rPr>
            </a:b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Rencana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Investasi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Sanitasi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 201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Kab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/Kota di 25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Provinsi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 (2012-2018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)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-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wilayah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barat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-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95400" y="3276600"/>
            <a:ext cx="1981200" cy="1295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mpd="sng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Total = 72 T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Rata-rata: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Air </a:t>
            </a:r>
            <a:r>
              <a:rPr lang="en-US" sz="1400" dirty="0" err="1" smtClean="0">
                <a:solidFill>
                  <a:srgbClr val="000000"/>
                </a:solidFill>
              </a:rPr>
              <a:t>Limbah</a:t>
            </a:r>
            <a:r>
              <a:rPr lang="en-US" sz="1400" dirty="0" smtClean="0">
                <a:solidFill>
                  <a:srgbClr val="000000"/>
                </a:solidFill>
              </a:rPr>
              <a:t> = 531 M</a:t>
            </a:r>
          </a:p>
          <a:p>
            <a:r>
              <a:rPr lang="en-US" sz="1400" dirty="0" err="1" smtClean="0">
                <a:solidFill>
                  <a:srgbClr val="000000"/>
                </a:solidFill>
              </a:rPr>
              <a:t>Sampah</a:t>
            </a:r>
            <a:r>
              <a:rPr lang="en-US" sz="1400" dirty="0" smtClean="0">
                <a:solidFill>
                  <a:srgbClr val="000000"/>
                </a:solidFill>
              </a:rPr>
              <a:t> = 939 M</a:t>
            </a:r>
          </a:p>
          <a:p>
            <a:r>
              <a:rPr lang="en-US" sz="1400" dirty="0" err="1" smtClean="0">
                <a:solidFill>
                  <a:srgbClr val="000000"/>
                </a:solidFill>
              </a:rPr>
              <a:t>Drainase</a:t>
            </a:r>
            <a:r>
              <a:rPr lang="en-US" sz="1400" dirty="0" smtClean="0">
                <a:solidFill>
                  <a:srgbClr val="000000"/>
                </a:solidFill>
              </a:rPr>
              <a:t> = 1,8 T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PHBS = 106 M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1371600"/>
            <a:ext cx="3478960" cy="8234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mpd="sng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00"/>
                </a:solidFill>
              </a:rPr>
              <a:t>Total Wilayah </a:t>
            </a:r>
            <a:r>
              <a:rPr lang="en-US" sz="1600" dirty="0" err="1" smtClean="0">
                <a:solidFill>
                  <a:srgbClr val="000000"/>
                </a:solidFill>
              </a:rPr>
              <a:t>Timur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dan</a:t>
            </a:r>
            <a:r>
              <a:rPr lang="en-US" sz="1600" dirty="0" smtClean="0">
                <a:solidFill>
                  <a:srgbClr val="000000"/>
                </a:solidFill>
              </a:rPr>
              <a:t> Barat: 71,4 T</a:t>
            </a:r>
          </a:p>
          <a:p>
            <a:r>
              <a:rPr lang="en-US" sz="1600" dirty="0" err="1" smtClean="0">
                <a:solidFill>
                  <a:srgbClr val="000000"/>
                </a:solidFill>
              </a:rPr>
              <a:t>Lebih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besar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daripada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prediksi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kebutuhan</a:t>
            </a:r>
            <a:r>
              <a:rPr lang="en-US" sz="1600" dirty="0" smtClean="0">
                <a:solidFill>
                  <a:srgbClr val="000000"/>
                </a:solidFill>
              </a:rPr>
              <a:t> 2015-2019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819400" y="1981200"/>
            <a:ext cx="2704228" cy="1393765"/>
          </a:xfrm>
          <a:prstGeom prst="wedgeEllipseCallout">
            <a:avLst>
              <a:gd name="adj1" fmla="val -31725"/>
              <a:gd name="adj2" fmla="val -62410"/>
            </a:avLst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1600" dirty="0" err="1" smtClean="0">
                <a:solidFill>
                  <a:srgbClr val="000000"/>
                </a:solidFill>
                <a:sym typeface="Wingdings"/>
              </a:rPr>
              <a:t>Masih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MDGs-oriented (&lt;2015)</a:t>
            </a:r>
          </a:p>
          <a:p>
            <a:pPr marL="285750" indent="-285750" algn="ctr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1600" dirty="0" err="1">
                <a:solidFill>
                  <a:srgbClr val="000000"/>
                </a:solidFill>
                <a:sym typeface="Wingdings"/>
              </a:rPr>
              <a:t>H</a:t>
            </a:r>
            <a:r>
              <a:rPr lang="en-US" sz="1600" dirty="0" err="1" smtClean="0">
                <a:solidFill>
                  <a:srgbClr val="000000"/>
                </a:solidFill>
                <a:sym typeface="Wingdings"/>
              </a:rPr>
              <a:t>anya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&lt;76% </a:t>
            </a:r>
            <a:r>
              <a:rPr lang="en-US" sz="1600" dirty="0" err="1" smtClean="0">
                <a:solidFill>
                  <a:srgbClr val="000000"/>
                </a:solidFill>
                <a:sym typeface="Wingdings"/>
              </a:rPr>
              <a:t>yg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sym typeface="Wingdings"/>
              </a:rPr>
              <a:t>terangkut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sym typeface="Wingdings"/>
              </a:rPr>
              <a:t>ke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 DPA*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546235" y="3949103"/>
            <a:ext cx="2057400" cy="1449875"/>
          </a:xfrm>
          <a:prstGeom prst="wedgeEllipseCallout">
            <a:avLst>
              <a:gd name="adj1" fmla="val -74056"/>
              <a:gd name="adj2" fmla="val -13583"/>
            </a:avLst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Anggaran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PHBS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masih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bisa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ditingkatkan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400800" y="1295400"/>
            <a:ext cx="2362139" cy="1493731"/>
          </a:xfrm>
          <a:prstGeom prst="wedgeEllipseCallout">
            <a:avLst>
              <a:gd name="adj1" fmla="val -76580"/>
              <a:gd name="adj2" fmla="val -85185"/>
            </a:avLst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Input data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</a:rPr>
              <a:t>hanya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</a:rPr>
              <a:t>dari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 43% (201/465)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</a:rPr>
              <a:t>dari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total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</a:rPr>
              <a:t>kabkota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PPSP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8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371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Franklin Gothic Demi Cond" panose="020B0706030402020204" pitchFamily="34" charset="0"/>
                <a:sym typeface="Helvetica Light"/>
              </a:rPr>
              <a:t>Monitoring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  <a:latin typeface="Franklin Gothic Demi Cond" panose="020B0706030402020204" pitchFamily="34" charset="0"/>
                <a:sym typeface="Helvetica Light"/>
              </a:rPr>
              <a:t>Penganggaran</a:t>
            </a:r>
            <a:endParaRPr lang="en-US" sz="24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>
              <a:defRPr/>
            </a:pPr>
            <a:r>
              <a:rPr lang="id-ID" sz="2800" dirty="0">
                <a:latin typeface="Franklin Gothic Demi Cond" panose="020B0706030402020204" pitchFamily="34" charset="0"/>
              </a:rPr>
              <a:t>Realisasi Investasi Air Minum dan Sanitasi </a:t>
            </a:r>
            <a:br>
              <a:rPr lang="id-ID" sz="2800" dirty="0">
                <a:latin typeface="Franklin Gothic Demi Cond" panose="020B0706030402020204" pitchFamily="34" charset="0"/>
              </a:rPr>
            </a:br>
            <a:r>
              <a:rPr lang="id-ID" sz="2800" dirty="0" smtClean="0">
                <a:latin typeface="Franklin Gothic Demi Cond" panose="020B0706030402020204" pitchFamily="34" charset="0"/>
              </a:rPr>
              <a:t>2010-2015 </a:t>
            </a:r>
            <a:r>
              <a:rPr lang="en-US" sz="2800" dirty="0">
                <a:latin typeface="Franklin Gothic Demi Cond" panose="020B0706030402020204" pitchFamily="34" charset="0"/>
              </a:rPr>
              <a:t>(NAWASIS)</a:t>
            </a:r>
            <a:endParaRPr lang="id-ID" sz="2800" dirty="0">
              <a:latin typeface="Franklin Gothic Demi Cond" panose="020B07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0" y="3352800"/>
            <a:ext cx="18288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Rp</a:t>
            </a:r>
            <a:r>
              <a:rPr lang="en-US" sz="1600" dirty="0" smtClean="0"/>
              <a:t>. 329,73 </a:t>
            </a:r>
            <a:r>
              <a:rPr lang="en-US" sz="1600" dirty="0" err="1" smtClean="0"/>
              <a:t>Milyar</a:t>
            </a:r>
            <a:endParaRPr lang="en-US" sz="1600" dirty="0" smtClean="0"/>
          </a:p>
          <a:p>
            <a:pPr algn="r"/>
            <a:r>
              <a:rPr lang="en-US" sz="1600" dirty="0" err="1" smtClean="0"/>
              <a:t>Rp</a:t>
            </a:r>
            <a:r>
              <a:rPr lang="en-US" sz="1600" dirty="0" smtClean="0"/>
              <a:t> 44,88 </a:t>
            </a:r>
            <a:r>
              <a:rPr lang="en-US" sz="1600" dirty="0" err="1" smtClean="0"/>
              <a:t>Milyar</a:t>
            </a:r>
            <a:endParaRPr lang="en-US" sz="1600" dirty="0" smtClean="0"/>
          </a:p>
          <a:p>
            <a:pPr algn="r"/>
            <a:r>
              <a:rPr lang="en-US" sz="1600" dirty="0" err="1" smtClean="0"/>
              <a:t>Rp</a:t>
            </a:r>
            <a:r>
              <a:rPr lang="en-US" sz="1600" dirty="0" smtClean="0"/>
              <a:t>. 1,41 </a:t>
            </a:r>
            <a:r>
              <a:rPr lang="en-US" sz="1600" dirty="0" err="1" smtClean="0"/>
              <a:t>Trilyun</a:t>
            </a:r>
            <a:endParaRPr lang="en-US" sz="1600" dirty="0" smtClean="0"/>
          </a:p>
          <a:p>
            <a:pPr algn="r"/>
            <a:r>
              <a:rPr lang="en-US" sz="1600" dirty="0" err="1" smtClean="0"/>
              <a:t>Rp</a:t>
            </a:r>
            <a:r>
              <a:rPr lang="en-US" sz="1600" dirty="0" smtClean="0"/>
              <a:t>. 0,92 </a:t>
            </a:r>
            <a:r>
              <a:rPr lang="en-US" sz="1600" dirty="0" err="1" smtClean="0"/>
              <a:t>Milyar</a:t>
            </a:r>
            <a:endParaRPr lang="en-US" sz="1600" dirty="0" smtClean="0"/>
          </a:p>
          <a:p>
            <a:pPr algn="r"/>
            <a:r>
              <a:rPr lang="en-US" sz="1600" dirty="0" smtClean="0"/>
              <a:t>102 </a:t>
            </a:r>
            <a:r>
              <a:rPr lang="en-US" sz="1600" dirty="0" err="1" smtClean="0"/>
              <a:t>Milyar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3352800"/>
            <a:ext cx="1528483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APBN</a:t>
            </a:r>
          </a:p>
          <a:p>
            <a:r>
              <a:rPr lang="en-US" sz="1600" b="1" dirty="0" smtClean="0"/>
              <a:t>APBD </a:t>
            </a:r>
            <a:r>
              <a:rPr lang="en-US" sz="1600" b="1" dirty="0" err="1" smtClean="0"/>
              <a:t>Provinsi</a:t>
            </a:r>
            <a:endParaRPr lang="en-US" sz="1600" b="1" dirty="0" smtClean="0"/>
          </a:p>
          <a:p>
            <a:r>
              <a:rPr lang="en-US" sz="1600" b="1" dirty="0" smtClean="0"/>
              <a:t>APBD </a:t>
            </a:r>
            <a:r>
              <a:rPr lang="en-US" sz="1600" b="1" dirty="0" err="1" smtClean="0"/>
              <a:t>Kab</a:t>
            </a:r>
            <a:r>
              <a:rPr lang="en-US" sz="1600" b="1" dirty="0" smtClean="0"/>
              <a:t>/Kota</a:t>
            </a:r>
          </a:p>
          <a:p>
            <a:r>
              <a:rPr lang="en-US" sz="1600" b="1" dirty="0" err="1" smtClean="0"/>
              <a:t>Masyarakat</a:t>
            </a:r>
            <a:endParaRPr lang="en-US" sz="1600" b="1" dirty="0" smtClean="0"/>
          </a:p>
          <a:p>
            <a:r>
              <a:rPr lang="en-US" sz="1600" b="1" dirty="0" smtClean="0"/>
              <a:t>PPP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0877" y="4749225"/>
            <a:ext cx="3276923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Fakta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baik</a:t>
            </a:r>
            <a:r>
              <a:rPr lang="en-US" sz="1600" b="1" dirty="0" smtClean="0"/>
              <a:t>: </a:t>
            </a:r>
          </a:p>
          <a:p>
            <a:r>
              <a:rPr lang="en-US" sz="1600" b="1" dirty="0" smtClean="0"/>
              <a:t>APBD </a:t>
            </a:r>
            <a:r>
              <a:rPr lang="en-US" sz="1600" b="1" dirty="0" err="1" smtClean="0"/>
              <a:t>Kab</a:t>
            </a:r>
            <a:r>
              <a:rPr lang="en-US" sz="1600" b="1" dirty="0" smtClean="0"/>
              <a:t>/Kota </a:t>
            </a:r>
            <a:r>
              <a:rPr lang="en-US" sz="1600" b="1" dirty="0" err="1" smtClean="0"/>
              <a:t>sudah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mendominasi</a:t>
            </a:r>
            <a:endParaRPr lang="en-US" sz="16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60191" y="5382161"/>
            <a:ext cx="8901818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..</a:t>
            </a:r>
            <a:r>
              <a:rPr lang="en-US" sz="1600" b="1" dirty="0" err="1" smtClean="0"/>
              <a:t>namun</a:t>
            </a:r>
            <a:r>
              <a:rPr lang="en-US" sz="1600" b="1" dirty="0" smtClean="0"/>
              <a:t>..</a:t>
            </a:r>
          </a:p>
          <a:p>
            <a:r>
              <a:rPr lang="en-US" sz="1600" b="1" dirty="0" smtClean="0"/>
              <a:t>APBD </a:t>
            </a:r>
            <a:r>
              <a:rPr lang="en-US" sz="1600" b="1" dirty="0" err="1" smtClean="0"/>
              <a:t>Provinsi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masyarakat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masih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rendah</a:t>
            </a:r>
            <a:r>
              <a:rPr lang="en-US" sz="1600" b="1" dirty="0" smtClean="0"/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 </a:t>
            </a:r>
            <a:r>
              <a:rPr lang="en-US" sz="1600" b="1" dirty="0" err="1" smtClean="0">
                <a:sym typeface="Wingdings" panose="05000000000000000000" pitchFamily="2" charset="2"/>
              </a:rPr>
              <a:t>peluang</a:t>
            </a:r>
            <a:r>
              <a:rPr lang="en-US" sz="1600" b="1" dirty="0" smtClean="0">
                <a:sym typeface="Wingdings" panose="05000000000000000000" pitchFamily="2" charset="2"/>
              </a:rPr>
              <a:t> </a:t>
            </a:r>
            <a:r>
              <a:rPr lang="en-US" sz="1600" b="1" dirty="0" err="1" smtClean="0">
                <a:sym typeface="Wingdings" panose="05000000000000000000" pitchFamily="2" charset="2"/>
              </a:rPr>
              <a:t>untuk</a:t>
            </a:r>
            <a:r>
              <a:rPr lang="en-US" sz="1600" b="1" dirty="0" smtClean="0">
                <a:sym typeface="Wingdings" panose="05000000000000000000" pitchFamily="2" charset="2"/>
              </a:rPr>
              <a:t> </a:t>
            </a:r>
            <a:r>
              <a:rPr lang="en-US" sz="1600" b="1" dirty="0" err="1" smtClean="0">
                <a:sym typeface="Wingdings" panose="05000000000000000000" pitchFamily="2" charset="2"/>
              </a:rPr>
              <a:t>digali</a:t>
            </a:r>
            <a:endParaRPr lang="en-US" sz="1600" b="1" dirty="0" smtClean="0">
              <a:sym typeface="Wingdings" panose="05000000000000000000" pitchFamily="2" charset="2"/>
            </a:endParaRPr>
          </a:p>
          <a:p>
            <a:r>
              <a:rPr lang="en-US" sz="1600" b="1" dirty="0" err="1" smtClean="0">
                <a:sym typeface="Wingdings" panose="05000000000000000000" pitchFamily="2" charset="2"/>
              </a:rPr>
              <a:t>Peluang</a:t>
            </a:r>
            <a:r>
              <a:rPr lang="en-US" sz="1600" b="1" dirty="0" smtClean="0">
                <a:sym typeface="Wingdings" panose="05000000000000000000" pitchFamily="2" charset="2"/>
              </a:rPr>
              <a:t> APBN </a:t>
            </a:r>
            <a:r>
              <a:rPr lang="en-US" sz="1600" b="1" dirty="0" err="1" smtClean="0">
                <a:sym typeface="Wingdings" panose="05000000000000000000" pitchFamily="2" charset="2"/>
              </a:rPr>
              <a:t>masih</a:t>
            </a:r>
            <a:r>
              <a:rPr lang="en-US" sz="1600" b="1" dirty="0" smtClean="0">
                <a:sym typeface="Wingdings" panose="05000000000000000000" pitchFamily="2" charset="2"/>
              </a:rPr>
              <a:t> </a:t>
            </a:r>
            <a:r>
              <a:rPr lang="en-US" sz="1600" b="1" dirty="0" err="1" smtClean="0">
                <a:sym typeface="Wingdings" panose="05000000000000000000" pitchFamily="2" charset="2"/>
              </a:rPr>
              <a:t>besar</a:t>
            </a: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smtClean="0">
                <a:sym typeface="Wingdings" panose="05000000000000000000" pitchFamily="2" charset="2"/>
              </a:rPr>
              <a:t> APBN, DAK, Dana </a:t>
            </a:r>
            <a:r>
              <a:rPr lang="en-US" sz="1600" b="1" dirty="0" err="1" smtClean="0">
                <a:sym typeface="Wingdings" panose="05000000000000000000" pitchFamily="2" charset="2"/>
              </a:rPr>
              <a:t>Desa</a:t>
            </a:r>
            <a:endParaRPr lang="en-US" sz="1600" b="1" dirty="0" smtClean="0">
              <a:sym typeface="Wingdings" panose="05000000000000000000" pitchFamily="2" charset="2"/>
            </a:endParaRPr>
          </a:p>
          <a:p>
            <a:r>
              <a:rPr lang="en-US" sz="1600" b="1" dirty="0" smtClean="0">
                <a:sym typeface="Wingdings" panose="05000000000000000000" pitchFamily="2" charset="2"/>
              </a:rPr>
              <a:t>Data </a:t>
            </a:r>
            <a:r>
              <a:rPr lang="en-US" sz="1600" b="1" dirty="0" err="1" smtClean="0">
                <a:sym typeface="Wingdings" panose="05000000000000000000" pitchFamily="2" charset="2"/>
              </a:rPr>
              <a:t>ini</a:t>
            </a:r>
            <a:r>
              <a:rPr lang="en-US" sz="1600" b="1" dirty="0" smtClean="0">
                <a:sym typeface="Wingdings" panose="05000000000000000000" pitchFamily="2" charset="2"/>
              </a:rPr>
              <a:t> </a:t>
            </a:r>
            <a:r>
              <a:rPr lang="en-US" sz="1600" b="1" dirty="0" err="1" smtClean="0">
                <a:sym typeface="Wingdings" panose="05000000000000000000" pitchFamily="2" charset="2"/>
              </a:rPr>
              <a:t>dari</a:t>
            </a:r>
            <a:r>
              <a:rPr lang="en-US" sz="1600" b="1" dirty="0" smtClean="0">
                <a:sym typeface="Wingdings" panose="05000000000000000000" pitchFamily="2" charset="2"/>
              </a:rPr>
              <a:t> </a:t>
            </a:r>
            <a:r>
              <a:rPr lang="en-US" sz="1600" b="1" dirty="0" err="1" smtClean="0">
                <a:sym typeface="Wingdings" panose="05000000000000000000" pitchFamily="2" charset="2"/>
              </a:rPr>
              <a:t>jumlah</a:t>
            </a:r>
            <a:r>
              <a:rPr lang="en-US" sz="1600" b="1" dirty="0" smtClean="0">
                <a:sym typeface="Wingdings" panose="05000000000000000000" pitchFamily="2" charset="2"/>
              </a:rPr>
              <a:t> </a:t>
            </a:r>
            <a:r>
              <a:rPr lang="en-US" sz="1600" b="1" dirty="0" err="1" smtClean="0">
                <a:sym typeface="Wingdings" panose="05000000000000000000" pitchFamily="2" charset="2"/>
              </a:rPr>
              <a:t>kab</a:t>
            </a:r>
            <a:r>
              <a:rPr lang="en-US" sz="1600" b="1" dirty="0" smtClean="0">
                <a:sym typeface="Wingdings" panose="05000000000000000000" pitchFamily="2" charset="2"/>
              </a:rPr>
              <a:t>/</a:t>
            </a:r>
            <a:r>
              <a:rPr lang="en-US" sz="1600" b="1" dirty="0" err="1" smtClean="0">
                <a:sym typeface="Wingdings" panose="05000000000000000000" pitchFamily="2" charset="2"/>
              </a:rPr>
              <a:t>kota</a:t>
            </a:r>
            <a:r>
              <a:rPr lang="en-US" sz="1600" b="1" dirty="0" smtClean="0">
                <a:sym typeface="Wingdings" panose="05000000000000000000" pitchFamily="2" charset="2"/>
              </a:rPr>
              <a:t> yang </a:t>
            </a:r>
            <a:r>
              <a:rPr lang="en-US" sz="1600" b="1" dirty="0" err="1" smtClean="0">
                <a:sym typeface="Wingdings" panose="05000000000000000000" pitchFamily="2" charset="2"/>
              </a:rPr>
              <a:t>terbatas</a:t>
            </a:r>
            <a:r>
              <a:rPr lang="en-US" sz="1600" b="1" dirty="0" smtClean="0">
                <a:sym typeface="Wingdings" panose="05000000000000000000" pitchFamily="2" charset="2"/>
              </a:rPr>
              <a:t> (176 </a:t>
            </a:r>
            <a:r>
              <a:rPr lang="en-US" sz="1600" b="1" dirty="0" err="1" smtClean="0">
                <a:sym typeface="Wingdings" panose="05000000000000000000" pitchFamily="2" charset="2"/>
              </a:rPr>
              <a:t>kabkota</a:t>
            </a:r>
            <a:r>
              <a:rPr lang="en-US" sz="1600" b="1" dirty="0" smtClean="0">
                <a:sym typeface="Wingdings" panose="05000000000000000000" pitchFamily="2" charset="2"/>
              </a:rPr>
              <a:t>) input </a:t>
            </a:r>
            <a:r>
              <a:rPr lang="en-US" sz="1600" b="1" dirty="0" err="1" smtClean="0">
                <a:sym typeface="Wingdings" panose="05000000000000000000" pitchFamily="2" charset="2"/>
              </a:rPr>
              <a:t>nawasis</a:t>
            </a:r>
            <a:r>
              <a:rPr lang="en-US" sz="1600" b="1" dirty="0" smtClean="0">
                <a:sym typeface="Wingdings" panose="05000000000000000000" pitchFamily="2" charset="2"/>
              </a:rPr>
              <a:t> </a:t>
            </a:r>
            <a:r>
              <a:rPr lang="en-US" sz="1600" b="1" dirty="0" err="1" smtClean="0">
                <a:sym typeface="Wingdings" panose="05000000000000000000" pitchFamily="2" charset="2"/>
              </a:rPr>
              <a:t>untuk</a:t>
            </a:r>
            <a:r>
              <a:rPr lang="en-US" sz="1600" b="1" dirty="0" smtClean="0">
                <a:sym typeface="Wingdings" panose="05000000000000000000" pitchFamily="2" charset="2"/>
              </a:rPr>
              <a:t> </a:t>
            </a:r>
            <a:r>
              <a:rPr lang="en-US" sz="1600" b="1" dirty="0" err="1" smtClean="0">
                <a:sym typeface="Wingdings" panose="05000000000000000000" pitchFamily="2" charset="2"/>
              </a:rPr>
              <a:t>informasi</a:t>
            </a:r>
            <a:r>
              <a:rPr lang="en-US" sz="1600" b="1" dirty="0" smtClean="0">
                <a:sym typeface="Wingdings" panose="05000000000000000000" pitchFamily="2" charset="2"/>
              </a:rPr>
              <a:t> yang </a:t>
            </a:r>
            <a:r>
              <a:rPr lang="en-US" sz="1600" b="1" dirty="0" err="1" smtClean="0">
                <a:sym typeface="Wingdings" panose="05000000000000000000" pitchFamily="2" charset="2"/>
              </a:rPr>
              <a:t>lebih</a:t>
            </a:r>
            <a:r>
              <a:rPr lang="en-US" sz="1600" b="1" dirty="0" smtClean="0">
                <a:sym typeface="Wingdings" panose="05000000000000000000" pitchFamily="2" charset="2"/>
              </a:rPr>
              <a:t> </a:t>
            </a:r>
            <a:r>
              <a:rPr lang="en-US" sz="1600" b="1" dirty="0" err="1" smtClean="0">
                <a:sym typeface="Wingdings" panose="05000000000000000000" pitchFamily="2" charset="2"/>
              </a:rPr>
              <a:t>baik</a:t>
            </a:r>
            <a:endParaRPr lang="en-US" sz="1600" b="1" dirty="0" smtClean="0">
              <a:sym typeface="Wingdings" panose="05000000000000000000" pitchFamily="2" charset="2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984530"/>
              </p:ext>
            </p:extLst>
          </p:nvPr>
        </p:nvGraphicFramePr>
        <p:xfrm>
          <a:off x="32981" y="1524000"/>
          <a:ext cx="554355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4953000"/>
            <a:ext cx="3124200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 smtClean="0">
                <a:solidFill>
                  <a:schemeClr val="tx1"/>
                </a:solidFill>
              </a:rPr>
              <a:t>Sumber</a:t>
            </a:r>
            <a:r>
              <a:rPr lang="en-US" sz="1200" dirty="0" smtClean="0">
                <a:solidFill>
                  <a:schemeClr val="tx1"/>
                </a:solidFill>
              </a:rPr>
              <a:t>: </a:t>
            </a:r>
            <a:r>
              <a:rPr lang="en-US" sz="1200" dirty="0" err="1" smtClean="0">
                <a:solidFill>
                  <a:schemeClr val="tx1"/>
                </a:solidFill>
              </a:rPr>
              <a:t>Nawasis</a:t>
            </a:r>
            <a:r>
              <a:rPr lang="en-US" sz="1200" dirty="0" smtClean="0">
                <a:solidFill>
                  <a:schemeClr val="tx1"/>
                </a:solidFill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</a:rPr>
              <a:t>Oktober</a:t>
            </a:r>
            <a:r>
              <a:rPr lang="en-US" sz="1200" dirty="0" smtClean="0">
                <a:solidFill>
                  <a:schemeClr val="tx1"/>
                </a:solidFill>
              </a:rPr>
              <a:t> 2015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76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168236"/>
              </p:ext>
            </p:extLst>
          </p:nvPr>
        </p:nvGraphicFramePr>
        <p:xfrm>
          <a:off x="0" y="990600"/>
          <a:ext cx="9906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19424"/>
            <a:ext cx="9144000" cy="804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d-ID" sz="2800" b="1" dirty="0">
                <a:solidFill>
                  <a:srgbClr val="000000"/>
                </a:solidFill>
                <a:latin typeface="Cambria" pitchFamily="18" charset="0"/>
              </a:rPr>
              <a:t>Realisasi Investasi Air Minum dan Sanitasi </a:t>
            </a:r>
            <a:br>
              <a:rPr lang="id-ID" sz="2800" b="1" dirty="0">
                <a:solidFill>
                  <a:srgbClr val="000000"/>
                </a:solidFill>
                <a:latin typeface="Cambria" pitchFamily="18" charset="0"/>
              </a:rPr>
            </a:br>
            <a:r>
              <a:rPr lang="id-ID" sz="2800" b="1" dirty="0" smtClean="0">
                <a:solidFill>
                  <a:srgbClr val="000000"/>
                </a:solidFill>
                <a:latin typeface="Cambria" pitchFamily="18" charset="0"/>
              </a:rPr>
              <a:t>2010-2015 </a:t>
            </a:r>
            <a:r>
              <a:rPr lang="en-US" sz="2800" b="1" dirty="0" smtClean="0">
                <a:solidFill>
                  <a:srgbClr val="000000"/>
                </a:solidFill>
                <a:latin typeface="Cambria" pitchFamily="18" charset="0"/>
              </a:rPr>
              <a:t>(NAWASIS)</a:t>
            </a:r>
            <a:endParaRPr lang="id-ID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6525344"/>
            <a:ext cx="2572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/>
              <a:t>Sumber</a:t>
            </a:r>
            <a:r>
              <a:rPr lang="en-US" sz="1400" dirty="0" smtClean="0"/>
              <a:t>: </a:t>
            </a:r>
            <a:r>
              <a:rPr lang="en-US" sz="1400" dirty="0" err="1" smtClean="0"/>
              <a:t>Nawasis</a:t>
            </a:r>
            <a:r>
              <a:rPr lang="en-US" sz="1400" dirty="0"/>
              <a:t>, </a:t>
            </a:r>
            <a:r>
              <a:rPr lang="en-US" sz="1400" dirty="0" err="1" smtClean="0"/>
              <a:t>Oktober</a:t>
            </a:r>
            <a:r>
              <a:rPr lang="en-US" sz="1400" dirty="0" smtClean="0"/>
              <a:t> </a:t>
            </a:r>
            <a:r>
              <a:rPr lang="en-US" sz="1400" dirty="0"/>
              <a:t>2015 </a:t>
            </a:r>
          </a:p>
          <a:p>
            <a:endParaRPr lang="en-US" sz="1400" dirty="0"/>
          </a:p>
        </p:txBody>
      </p:sp>
      <p:sp>
        <p:nvSpPr>
          <p:cNvPr id="7" name="Oval Callout 6"/>
          <p:cNvSpPr/>
          <p:nvPr/>
        </p:nvSpPr>
        <p:spPr>
          <a:xfrm>
            <a:off x="1828800" y="2590800"/>
            <a:ext cx="2057339" cy="1390186"/>
          </a:xfrm>
          <a:prstGeom prst="wedgeEllipseCallout">
            <a:avLst>
              <a:gd name="adj1" fmla="val 44144"/>
              <a:gd name="adj2" fmla="val 51525"/>
            </a:avLst>
          </a:prstGeom>
          <a:noFill/>
          <a:ln w="57150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err="1" smtClean="0">
                <a:solidFill>
                  <a:srgbClr val="000000"/>
                </a:solidFill>
              </a:rPr>
              <a:t>Tren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realisasi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meningkat</a:t>
            </a:r>
            <a:r>
              <a:rPr lang="en-US" sz="1800" dirty="0" smtClean="0">
                <a:solidFill>
                  <a:srgbClr val="000000"/>
                </a:solidFill>
              </a:rPr>
              <a:t> (2010-2013)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7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2539</TotalTime>
  <Words>675</Words>
  <Application>Microsoft Macintosh PowerPoint</Application>
  <PresentationFormat>On-screen Show (4:3)</PresentationFormat>
  <Paragraphs>155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Provinsi dalam Pembangunan Sanitasi 2015-2019 </vt:lpstr>
      <vt:lpstr>PowerPoint Presentation</vt:lpstr>
      <vt:lpstr>PowerPoint Presentation</vt:lpstr>
      <vt:lpstr>PowerPoint Presentation</vt:lpstr>
      <vt:lpstr>Monitoring Perencanaan Penjaminan Kualitas Dokumen Perencanaan Sanitasi</vt:lpstr>
      <vt:lpstr>Kebutuhan Anggaran Sanitasi 2015-2019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Rancangan RPJMN 2015-2019 Sektor Air Minum dan Sanitasi</dc:title>
  <dc:creator>ully</dc:creator>
  <cp:lastModifiedBy>Pokja Ampl</cp:lastModifiedBy>
  <cp:revision>189</cp:revision>
  <dcterms:created xsi:type="dcterms:W3CDTF">2014-11-24T04:05:59Z</dcterms:created>
  <dcterms:modified xsi:type="dcterms:W3CDTF">2015-10-28T06:56:59Z</dcterms:modified>
</cp:coreProperties>
</file>